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7" d="100"/>
          <a:sy n="97" d="100"/>
        </p:scale>
        <p:origin x="-193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B017E1-CC21-6748-AEAB-0D25205187BD}" type="datetimeFigureOut">
              <a:rPr lang="en-US" smtClean="0"/>
              <a:t>7/29/15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7FD8EB-DC17-F546-9793-AC59DA83E1D1}" type="slidenum">
              <a:rPr lang="en-US" smtClean="0"/>
              <a:t>‹#›</a:t>
            </a:fld>
            <a:endParaRPr lang="en-US"/>
          </a:p>
        </p:txBody>
      </p:sp>
    </p:spTree>
    <p:extLst>
      <p:ext uri="{BB962C8B-B14F-4D97-AF65-F5344CB8AC3E}">
        <p14:creationId xmlns:p14="http://schemas.microsoft.com/office/powerpoint/2010/main" val="3514593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B017E1-CC21-6748-AEAB-0D25205187BD}" type="datetimeFigureOut">
              <a:rPr lang="en-US" smtClean="0"/>
              <a:t>7/29/15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7FD8EB-DC17-F546-9793-AC59DA83E1D1}" type="slidenum">
              <a:rPr lang="en-US" smtClean="0"/>
              <a:t>‹#›</a:t>
            </a:fld>
            <a:endParaRPr lang="en-US"/>
          </a:p>
        </p:txBody>
      </p:sp>
    </p:spTree>
    <p:extLst>
      <p:ext uri="{BB962C8B-B14F-4D97-AF65-F5344CB8AC3E}">
        <p14:creationId xmlns:p14="http://schemas.microsoft.com/office/powerpoint/2010/main" val="2117615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B017E1-CC21-6748-AEAB-0D25205187BD}" type="datetimeFigureOut">
              <a:rPr lang="en-US" smtClean="0"/>
              <a:t>7/29/15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7FD8EB-DC17-F546-9793-AC59DA83E1D1}" type="slidenum">
              <a:rPr lang="en-US" smtClean="0"/>
              <a:t>‹#›</a:t>
            </a:fld>
            <a:endParaRPr lang="en-US"/>
          </a:p>
        </p:txBody>
      </p:sp>
    </p:spTree>
    <p:extLst>
      <p:ext uri="{BB962C8B-B14F-4D97-AF65-F5344CB8AC3E}">
        <p14:creationId xmlns:p14="http://schemas.microsoft.com/office/powerpoint/2010/main" val="2154306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B017E1-CC21-6748-AEAB-0D25205187BD}" type="datetimeFigureOut">
              <a:rPr lang="en-US" smtClean="0"/>
              <a:t>7/29/15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7FD8EB-DC17-F546-9793-AC59DA83E1D1}" type="slidenum">
              <a:rPr lang="en-US" smtClean="0"/>
              <a:t>‹#›</a:t>
            </a:fld>
            <a:endParaRPr lang="en-US"/>
          </a:p>
        </p:txBody>
      </p:sp>
    </p:spTree>
    <p:extLst>
      <p:ext uri="{BB962C8B-B14F-4D97-AF65-F5344CB8AC3E}">
        <p14:creationId xmlns:p14="http://schemas.microsoft.com/office/powerpoint/2010/main" val="4014768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B017E1-CC21-6748-AEAB-0D25205187BD}" type="datetimeFigureOut">
              <a:rPr lang="en-US" smtClean="0"/>
              <a:t>7/29/15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7FD8EB-DC17-F546-9793-AC59DA83E1D1}" type="slidenum">
              <a:rPr lang="en-US" smtClean="0"/>
              <a:t>‹#›</a:t>
            </a:fld>
            <a:endParaRPr lang="en-US"/>
          </a:p>
        </p:txBody>
      </p:sp>
    </p:spTree>
    <p:extLst>
      <p:ext uri="{BB962C8B-B14F-4D97-AF65-F5344CB8AC3E}">
        <p14:creationId xmlns:p14="http://schemas.microsoft.com/office/powerpoint/2010/main" val="3305882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B017E1-CC21-6748-AEAB-0D25205187BD}" type="datetimeFigureOut">
              <a:rPr lang="en-US" smtClean="0"/>
              <a:t>7/29/15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7FD8EB-DC17-F546-9793-AC59DA83E1D1}" type="slidenum">
              <a:rPr lang="en-US" smtClean="0"/>
              <a:t>‹#›</a:t>
            </a:fld>
            <a:endParaRPr lang="en-US"/>
          </a:p>
        </p:txBody>
      </p:sp>
    </p:spTree>
    <p:extLst>
      <p:ext uri="{BB962C8B-B14F-4D97-AF65-F5344CB8AC3E}">
        <p14:creationId xmlns:p14="http://schemas.microsoft.com/office/powerpoint/2010/main" val="3801522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B017E1-CC21-6748-AEAB-0D25205187BD}" type="datetimeFigureOut">
              <a:rPr lang="en-US" smtClean="0"/>
              <a:t>7/29/15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7FD8EB-DC17-F546-9793-AC59DA83E1D1}" type="slidenum">
              <a:rPr lang="en-US" smtClean="0"/>
              <a:t>‹#›</a:t>
            </a:fld>
            <a:endParaRPr lang="en-US"/>
          </a:p>
        </p:txBody>
      </p:sp>
    </p:spTree>
    <p:extLst>
      <p:ext uri="{BB962C8B-B14F-4D97-AF65-F5344CB8AC3E}">
        <p14:creationId xmlns:p14="http://schemas.microsoft.com/office/powerpoint/2010/main" val="3826657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B017E1-CC21-6748-AEAB-0D25205187BD}" type="datetimeFigureOut">
              <a:rPr lang="en-US" smtClean="0"/>
              <a:t>7/29/15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7FD8EB-DC17-F546-9793-AC59DA83E1D1}" type="slidenum">
              <a:rPr lang="en-US" smtClean="0"/>
              <a:t>‹#›</a:t>
            </a:fld>
            <a:endParaRPr lang="en-US"/>
          </a:p>
        </p:txBody>
      </p:sp>
    </p:spTree>
    <p:extLst>
      <p:ext uri="{BB962C8B-B14F-4D97-AF65-F5344CB8AC3E}">
        <p14:creationId xmlns:p14="http://schemas.microsoft.com/office/powerpoint/2010/main" val="1595944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B017E1-CC21-6748-AEAB-0D25205187BD}" type="datetimeFigureOut">
              <a:rPr lang="en-US" smtClean="0"/>
              <a:t>7/29/15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7FD8EB-DC17-F546-9793-AC59DA83E1D1}" type="slidenum">
              <a:rPr lang="en-US" smtClean="0"/>
              <a:t>‹#›</a:t>
            </a:fld>
            <a:endParaRPr lang="en-US"/>
          </a:p>
        </p:txBody>
      </p:sp>
    </p:spTree>
    <p:extLst>
      <p:ext uri="{BB962C8B-B14F-4D97-AF65-F5344CB8AC3E}">
        <p14:creationId xmlns:p14="http://schemas.microsoft.com/office/powerpoint/2010/main" val="2166088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B017E1-CC21-6748-AEAB-0D25205187BD}" type="datetimeFigureOut">
              <a:rPr lang="en-US" smtClean="0"/>
              <a:t>7/29/15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7FD8EB-DC17-F546-9793-AC59DA83E1D1}" type="slidenum">
              <a:rPr lang="en-US" smtClean="0"/>
              <a:t>‹#›</a:t>
            </a:fld>
            <a:endParaRPr lang="en-US"/>
          </a:p>
        </p:txBody>
      </p:sp>
    </p:spTree>
    <p:extLst>
      <p:ext uri="{BB962C8B-B14F-4D97-AF65-F5344CB8AC3E}">
        <p14:creationId xmlns:p14="http://schemas.microsoft.com/office/powerpoint/2010/main" val="1413891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B017E1-CC21-6748-AEAB-0D25205187BD}" type="datetimeFigureOut">
              <a:rPr lang="en-US" smtClean="0"/>
              <a:t>7/29/15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7FD8EB-DC17-F546-9793-AC59DA83E1D1}" type="slidenum">
              <a:rPr lang="en-US" smtClean="0"/>
              <a:t>‹#›</a:t>
            </a:fld>
            <a:endParaRPr lang="en-US"/>
          </a:p>
        </p:txBody>
      </p:sp>
    </p:spTree>
    <p:extLst>
      <p:ext uri="{BB962C8B-B14F-4D97-AF65-F5344CB8AC3E}">
        <p14:creationId xmlns:p14="http://schemas.microsoft.com/office/powerpoint/2010/main" val="117421028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B017E1-CC21-6748-AEAB-0D25205187BD}" type="datetimeFigureOut">
              <a:rPr lang="en-US" smtClean="0"/>
              <a:t>7/29/15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7FD8EB-DC17-F546-9793-AC59DA83E1D1}" type="slidenum">
              <a:rPr lang="en-US" smtClean="0"/>
              <a:t>‹#›</a:t>
            </a:fld>
            <a:endParaRPr lang="en-US"/>
          </a:p>
        </p:txBody>
      </p:sp>
    </p:spTree>
    <p:extLst>
      <p:ext uri="{BB962C8B-B14F-4D97-AF65-F5344CB8AC3E}">
        <p14:creationId xmlns:p14="http://schemas.microsoft.com/office/powerpoint/2010/main" val="41789984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Finances Part </a:t>
            </a:r>
            <a:r>
              <a:rPr lang="en-US" dirty="0" smtClean="0"/>
              <a:t>I: Beginning Values</a:t>
            </a:r>
            <a:endParaRPr lang="en-US" dirty="0"/>
          </a:p>
        </p:txBody>
      </p:sp>
      <p:sp>
        <p:nvSpPr>
          <p:cNvPr id="3" name="TextBox 2"/>
          <p:cNvSpPr txBox="1"/>
          <p:nvPr/>
        </p:nvSpPr>
        <p:spPr>
          <a:xfrm>
            <a:off x="405318" y="3600450"/>
            <a:ext cx="8218115" cy="1569660"/>
          </a:xfrm>
          <a:prstGeom prst="rect">
            <a:avLst/>
          </a:prstGeom>
          <a:noFill/>
        </p:spPr>
        <p:txBody>
          <a:bodyPr wrap="none" rtlCol="0">
            <a:spAutoFit/>
          </a:bodyPr>
          <a:lstStyle/>
          <a:p>
            <a:pPr algn="ctr"/>
            <a:r>
              <a:rPr lang="en-US" sz="3200" dirty="0" smtClean="0"/>
              <a:t>This presentation will provide instruction</a:t>
            </a:r>
          </a:p>
          <a:p>
            <a:pPr algn="ctr"/>
            <a:r>
              <a:rPr lang="en-US" sz="3200" dirty="0" smtClean="0"/>
              <a:t>on how to enter beginning values on a student’s</a:t>
            </a:r>
          </a:p>
          <a:p>
            <a:pPr algn="ctr"/>
            <a:r>
              <a:rPr lang="en-US" sz="3200" dirty="0"/>
              <a:t>f</a:t>
            </a:r>
            <a:r>
              <a:rPr lang="en-US" sz="3200" dirty="0" smtClean="0"/>
              <a:t>irst day in Ag. </a:t>
            </a:r>
            <a:r>
              <a:rPr lang="en-US" sz="3200" smtClean="0"/>
              <a:t>Class   </a:t>
            </a:r>
            <a:endParaRPr lang="en-US" sz="3200" dirty="0"/>
          </a:p>
        </p:txBody>
      </p:sp>
      <p:sp>
        <p:nvSpPr>
          <p:cNvPr id="4" name="TextBox 3"/>
          <p:cNvSpPr txBox="1"/>
          <p:nvPr/>
        </p:nvSpPr>
        <p:spPr>
          <a:xfrm>
            <a:off x="6297854" y="2919969"/>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766614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Here is how you would enter the hay under Current Projects.</a:t>
            </a:r>
            <a:endParaRPr lang="en-US" dirty="0"/>
          </a:p>
        </p:txBody>
      </p:sp>
      <p:pic>
        <p:nvPicPr>
          <p:cNvPr id="4" name="Content Placeholder 3" descr="Screen Shot 2015-06-15 at 1.17.37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548" t="6003" r="12320" b="35602"/>
          <a:stretch/>
        </p:blipFill>
        <p:spPr>
          <a:xfrm>
            <a:off x="38835" y="1600201"/>
            <a:ext cx="9069059" cy="4347632"/>
          </a:xfrm>
        </p:spPr>
      </p:pic>
    </p:spTree>
    <p:extLst>
      <p:ext uri="{BB962C8B-B14F-4D97-AF65-F5344CB8AC3E}">
        <p14:creationId xmlns:p14="http://schemas.microsoft.com/office/powerpoint/2010/main" val="1581880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Vendor is simply who you purchased the inventory from.</a:t>
            </a:r>
            <a:endParaRPr lang="en-US" dirty="0"/>
          </a:p>
        </p:txBody>
      </p:sp>
      <p:pic>
        <p:nvPicPr>
          <p:cNvPr id="4" name="Content Placeholder 3" descr="Screen Shot 2015-06-15 at 1.17.37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548" t="6003" r="12320" b="35602"/>
          <a:stretch/>
        </p:blipFill>
        <p:spPr>
          <a:xfrm>
            <a:off x="38835" y="1600201"/>
            <a:ext cx="9069059" cy="4347632"/>
          </a:xfrm>
        </p:spPr>
      </p:pic>
      <p:sp>
        <p:nvSpPr>
          <p:cNvPr id="3" name="Down Arrow 2"/>
          <p:cNvSpPr/>
          <p:nvPr/>
        </p:nvSpPr>
        <p:spPr>
          <a:xfrm>
            <a:off x="2508250" y="3291417"/>
            <a:ext cx="804333" cy="121708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7610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“Experience” is which SAE this inventory relates to.  You will see a drop down box which will allow you to select from all your entrepreneurship SAEs.  In this case, we</a:t>
            </a:r>
            <a:br>
              <a:rPr lang="en-US" sz="2400" dirty="0" smtClean="0"/>
            </a:br>
            <a:r>
              <a:rPr lang="en-US" sz="2400" dirty="0" smtClean="0"/>
              <a:t> would select “Beef Cattle”.</a:t>
            </a:r>
            <a:endParaRPr lang="en-US" sz="2400" dirty="0"/>
          </a:p>
        </p:txBody>
      </p:sp>
      <p:pic>
        <p:nvPicPr>
          <p:cNvPr id="4" name="Content Placeholder 3" descr="Screen Shot 2015-06-15 at 1.17.37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548" t="6003" r="12320" b="35602"/>
          <a:stretch/>
        </p:blipFill>
        <p:spPr>
          <a:xfrm>
            <a:off x="38835" y="1600201"/>
            <a:ext cx="9069059" cy="4347632"/>
          </a:xfrm>
        </p:spPr>
      </p:pic>
      <p:sp>
        <p:nvSpPr>
          <p:cNvPr id="3" name="Down Arrow 2"/>
          <p:cNvSpPr/>
          <p:nvPr/>
        </p:nvSpPr>
        <p:spPr>
          <a:xfrm>
            <a:off x="3873500" y="3291417"/>
            <a:ext cx="804333" cy="121708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0192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“Expense Type” is the category under which this inventory would fall.  The drop down box will give you several options.  In this case, we would select “Feed”.</a:t>
            </a:r>
            <a:endParaRPr lang="en-US" sz="2400" dirty="0"/>
          </a:p>
        </p:txBody>
      </p:sp>
      <p:pic>
        <p:nvPicPr>
          <p:cNvPr id="4" name="Content Placeholder 3" descr="Screen Shot 2015-06-15 at 1.17.37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548" t="6003" r="12320" b="35602"/>
          <a:stretch/>
        </p:blipFill>
        <p:spPr>
          <a:xfrm>
            <a:off x="38835" y="1600201"/>
            <a:ext cx="9069059" cy="4347632"/>
          </a:xfrm>
        </p:spPr>
      </p:pic>
      <p:sp>
        <p:nvSpPr>
          <p:cNvPr id="3" name="Down Arrow 2"/>
          <p:cNvSpPr/>
          <p:nvPr/>
        </p:nvSpPr>
        <p:spPr>
          <a:xfrm>
            <a:off x="5492750" y="3291417"/>
            <a:ext cx="804333" cy="121708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0299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Under “Value”, you simply enter how much the item(s) are worth.</a:t>
            </a:r>
            <a:endParaRPr lang="en-US" sz="2400" dirty="0"/>
          </a:p>
        </p:txBody>
      </p:sp>
      <p:pic>
        <p:nvPicPr>
          <p:cNvPr id="4" name="Content Placeholder 3" descr="Screen Shot 2015-06-15 at 1.17.37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548" t="6003" r="12320" b="35602"/>
          <a:stretch/>
        </p:blipFill>
        <p:spPr>
          <a:xfrm>
            <a:off x="38835" y="1600201"/>
            <a:ext cx="9069059" cy="4347632"/>
          </a:xfrm>
        </p:spPr>
      </p:pic>
      <p:sp>
        <p:nvSpPr>
          <p:cNvPr id="3" name="Down Arrow 2"/>
          <p:cNvSpPr/>
          <p:nvPr/>
        </p:nvSpPr>
        <p:spPr>
          <a:xfrm>
            <a:off x="6635750" y="3291417"/>
            <a:ext cx="804333" cy="121708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5833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And finally, the Memo is a place to enter the information about what the item is or how much of it you have.  Next, you will need to click “SAVE to add a new line”</a:t>
            </a:r>
            <a:endParaRPr lang="en-US" sz="2400" dirty="0"/>
          </a:p>
        </p:txBody>
      </p:sp>
      <p:pic>
        <p:nvPicPr>
          <p:cNvPr id="4" name="Content Placeholder 3" descr="Screen Shot 2015-06-15 at 1.17.37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548" t="6003" r="12320" b="35602"/>
          <a:stretch/>
        </p:blipFill>
        <p:spPr>
          <a:xfrm>
            <a:off x="0" y="1610784"/>
            <a:ext cx="9069059" cy="4347632"/>
          </a:xfrm>
        </p:spPr>
      </p:pic>
      <p:sp>
        <p:nvSpPr>
          <p:cNvPr id="3" name="Down Arrow 2"/>
          <p:cNvSpPr/>
          <p:nvPr/>
        </p:nvSpPr>
        <p:spPr>
          <a:xfrm>
            <a:off x="7577666" y="3132667"/>
            <a:ext cx="804333" cy="121708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Left Arrow 4"/>
          <p:cNvSpPr/>
          <p:nvPr/>
        </p:nvSpPr>
        <p:spPr>
          <a:xfrm>
            <a:off x="5725583" y="3873500"/>
            <a:ext cx="878417" cy="47625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9278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1776"/>
            <a:ext cx="8229600" cy="1143000"/>
          </a:xfrm>
        </p:spPr>
        <p:txBody>
          <a:bodyPr>
            <a:noAutofit/>
          </a:bodyPr>
          <a:lstStyle/>
          <a:p>
            <a:r>
              <a:rPr lang="en-US" sz="2800" dirty="0" smtClean="0"/>
              <a:t>Next, we would enter all the information for our banana pepper seeds, just like we did with our hay.  After entering click “SAVE to add a new line” and then go to the “Non-Current” tab.</a:t>
            </a:r>
            <a:endParaRPr lang="en-US" sz="2800" dirty="0"/>
          </a:p>
        </p:txBody>
      </p:sp>
      <p:pic>
        <p:nvPicPr>
          <p:cNvPr id="4" name="Content Placeholder 3" descr="Screen Shot 2015-06-15 at 1.27.51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676" t="7608" r="12706" b="32927"/>
          <a:stretch/>
        </p:blipFill>
        <p:spPr>
          <a:xfrm>
            <a:off x="40060" y="1682750"/>
            <a:ext cx="9108408" cy="4476750"/>
          </a:xfrm>
        </p:spPr>
      </p:pic>
      <p:sp>
        <p:nvSpPr>
          <p:cNvPr id="5" name="Down Arrow 4"/>
          <p:cNvSpPr/>
          <p:nvPr/>
        </p:nvSpPr>
        <p:spPr>
          <a:xfrm>
            <a:off x="5619750" y="2413000"/>
            <a:ext cx="518583" cy="8255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434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On the “Non-Current” tab, you will enter the heifer and cows Brandon started with.  </a:t>
            </a:r>
            <a:endParaRPr lang="en-US" sz="3600" dirty="0"/>
          </a:p>
        </p:txBody>
      </p:sp>
      <p:pic>
        <p:nvPicPr>
          <p:cNvPr id="4" name="Content Placeholder 3" descr="Screen Shot 2015-06-15 at 1.31.05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163" t="7815" r="12706" b="33132"/>
          <a:stretch/>
        </p:blipFill>
        <p:spPr>
          <a:xfrm>
            <a:off x="22347" y="1693333"/>
            <a:ext cx="9125119" cy="4423834"/>
          </a:xfrm>
        </p:spPr>
      </p:pic>
    </p:spTree>
    <p:extLst>
      <p:ext uri="{BB962C8B-B14F-4D97-AF65-F5344CB8AC3E}">
        <p14:creationId xmlns:p14="http://schemas.microsoft.com/office/powerpoint/2010/main" val="743117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Side Note: Non-Current items are those which you plan to keep for more than one year.</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3319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Here is how you would enter the heifer.</a:t>
            </a:r>
            <a:endParaRPr lang="en-US" dirty="0"/>
          </a:p>
        </p:txBody>
      </p:sp>
      <p:pic>
        <p:nvPicPr>
          <p:cNvPr id="6" name="Content Placeholder 5" descr="Screen Shot 2015-06-15 at 1.43.39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548" t="8020" r="12320" b="33338"/>
          <a:stretch/>
        </p:blipFill>
        <p:spPr>
          <a:xfrm>
            <a:off x="44598" y="1703917"/>
            <a:ext cx="9079239" cy="4370916"/>
          </a:xfrm>
        </p:spPr>
      </p:pic>
    </p:spTree>
    <p:extLst>
      <p:ext uri="{BB962C8B-B14F-4D97-AF65-F5344CB8AC3E}">
        <p14:creationId xmlns:p14="http://schemas.microsoft.com/office/powerpoint/2010/main" val="2412878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 enter the financial tab, click on “Finances”</a:t>
            </a:r>
            <a:endParaRPr lang="en-US" dirty="0"/>
          </a:p>
        </p:txBody>
      </p:sp>
      <p:pic>
        <p:nvPicPr>
          <p:cNvPr id="4" name="Content Placeholder 3" descr="Screen Shot 2015-05-18 at 9.18.36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610" t="6003" r="11440" b="29853"/>
          <a:stretch/>
        </p:blipFill>
        <p:spPr>
          <a:xfrm>
            <a:off x="0" y="1661054"/>
            <a:ext cx="9062329" cy="4721397"/>
          </a:xfrm>
        </p:spPr>
      </p:pic>
      <p:sp>
        <p:nvSpPr>
          <p:cNvPr id="3" name="Right Arrow 2"/>
          <p:cNvSpPr/>
          <p:nvPr/>
        </p:nvSpPr>
        <p:spPr>
          <a:xfrm>
            <a:off x="5397500" y="2264833"/>
            <a:ext cx="899584" cy="51858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662785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asset name is what inventory you are entering information about.</a:t>
            </a:r>
            <a:endParaRPr lang="en-US" dirty="0"/>
          </a:p>
        </p:txBody>
      </p:sp>
      <p:sp>
        <p:nvSpPr>
          <p:cNvPr id="3" name="Down Arrow 2"/>
          <p:cNvSpPr/>
          <p:nvPr/>
        </p:nvSpPr>
        <p:spPr>
          <a:xfrm>
            <a:off x="2455333" y="3270250"/>
            <a:ext cx="825500" cy="134408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nvPr>
        </p:nvSpPr>
        <p:spPr/>
        <p:txBody>
          <a:bodyPr/>
          <a:lstStyle/>
          <a:p>
            <a:endParaRPr lang="en-US" dirty="0"/>
          </a:p>
        </p:txBody>
      </p:sp>
      <p:pic>
        <p:nvPicPr>
          <p:cNvPr id="6" name="Content Placeholder 5" descr="Screen Shot 2015-06-15 at 1.43.39 PM.png"/>
          <p:cNvPicPr>
            <a:picLocks noChangeAspect="1"/>
          </p:cNvPicPr>
          <p:nvPr/>
        </p:nvPicPr>
        <p:blipFill rotWithShape="1">
          <a:blip r:embed="rId2">
            <a:extLst>
              <a:ext uri="{28A0092B-C50C-407E-A947-70E740481C1C}">
                <a14:useLocalDpi xmlns:a14="http://schemas.microsoft.com/office/drawing/2010/main" val="0"/>
              </a:ext>
            </a:extLst>
          </a:blip>
          <a:srcRect l="11548" t="8020" r="12320" b="33338"/>
          <a:stretch/>
        </p:blipFill>
        <p:spPr>
          <a:xfrm>
            <a:off x="0" y="1600200"/>
            <a:ext cx="9079239" cy="4370916"/>
          </a:xfrm>
          <a:prstGeom prst="rect">
            <a:avLst/>
          </a:prstGeom>
        </p:spPr>
      </p:pic>
      <p:sp>
        <p:nvSpPr>
          <p:cNvPr id="7" name="Down Arrow 6"/>
          <p:cNvSpPr/>
          <p:nvPr/>
        </p:nvSpPr>
        <p:spPr>
          <a:xfrm>
            <a:off x="2603500" y="3365500"/>
            <a:ext cx="592667" cy="106891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1819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“Item Type” gives you a drop down box to select which type of non-current item you are entering.</a:t>
            </a:r>
            <a:endParaRPr lang="en-US" sz="2800" dirty="0"/>
          </a:p>
        </p:txBody>
      </p:sp>
      <p:sp>
        <p:nvSpPr>
          <p:cNvPr id="3" name="Down Arrow 2"/>
          <p:cNvSpPr/>
          <p:nvPr/>
        </p:nvSpPr>
        <p:spPr>
          <a:xfrm>
            <a:off x="4593167" y="3270250"/>
            <a:ext cx="825500" cy="134408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nvPr>
        </p:nvSpPr>
        <p:spPr/>
        <p:txBody>
          <a:bodyPr/>
          <a:lstStyle/>
          <a:p>
            <a:endParaRPr lang="en-US"/>
          </a:p>
        </p:txBody>
      </p:sp>
      <p:pic>
        <p:nvPicPr>
          <p:cNvPr id="6" name="Content Placeholder 5" descr="Screen Shot 2015-06-15 at 1.43.39 PM.png"/>
          <p:cNvPicPr>
            <a:picLocks noChangeAspect="1"/>
          </p:cNvPicPr>
          <p:nvPr/>
        </p:nvPicPr>
        <p:blipFill rotWithShape="1">
          <a:blip r:embed="rId2">
            <a:extLst>
              <a:ext uri="{28A0092B-C50C-407E-A947-70E740481C1C}">
                <a14:useLocalDpi xmlns:a14="http://schemas.microsoft.com/office/drawing/2010/main" val="0"/>
              </a:ext>
            </a:extLst>
          </a:blip>
          <a:srcRect l="11548" t="8020" r="12320" b="33338"/>
          <a:stretch/>
        </p:blipFill>
        <p:spPr>
          <a:xfrm>
            <a:off x="44598" y="1703917"/>
            <a:ext cx="9079239" cy="4370916"/>
          </a:xfrm>
          <a:prstGeom prst="rect">
            <a:avLst/>
          </a:prstGeom>
        </p:spPr>
      </p:pic>
      <p:sp>
        <p:nvSpPr>
          <p:cNvPr id="7" name="Down Arrow 6"/>
          <p:cNvSpPr/>
          <p:nvPr/>
        </p:nvSpPr>
        <p:spPr>
          <a:xfrm>
            <a:off x="4720166" y="3471333"/>
            <a:ext cx="592667" cy="106891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093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Side Note: Here we would select “Non-Depreciable draft, pleasure or breeding livestock” because the heifer was born on Brandon’s farm.  Therefore, it cannot be depreciated because he did not pay anything for it.</a:t>
            </a:r>
            <a:endParaRPr lang="en-US" dirty="0"/>
          </a:p>
        </p:txBody>
      </p:sp>
    </p:spTree>
    <p:extLst>
      <p:ext uri="{BB962C8B-B14F-4D97-AF65-F5344CB8AC3E}">
        <p14:creationId xmlns:p14="http://schemas.microsoft.com/office/powerpoint/2010/main" val="2918529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The “Useful Lifetime” allows you to select between 3, 5, 8, 10 or 20 years.  This is an estimate of how long you think the item will be useful.  If you aren’t sure, ask your Ag. Teacher.  </a:t>
            </a:r>
            <a:endParaRPr lang="en-US" sz="2800" dirty="0"/>
          </a:p>
        </p:txBody>
      </p:sp>
      <p:sp>
        <p:nvSpPr>
          <p:cNvPr id="3" name="Down Arrow 2"/>
          <p:cNvSpPr/>
          <p:nvPr/>
        </p:nvSpPr>
        <p:spPr>
          <a:xfrm>
            <a:off x="6297084" y="3270250"/>
            <a:ext cx="825500" cy="134408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nvPr>
        </p:nvSpPr>
        <p:spPr/>
        <p:txBody>
          <a:bodyPr/>
          <a:lstStyle/>
          <a:p>
            <a:endParaRPr lang="en-US"/>
          </a:p>
        </p:txBody>
      </p:sp>
      <p:pic>
        <p:nvPicPr>
          <p:cNvPr id="6" name="Content Placeholder 5" descr="Screen Shot 2015-06-15 at 1.43.39 PM.png"/>
          <p:cNvPicPr>
            <a:picLocks noChangeAspect="1"/>
          </p:cNvPicPr>
          <p:nvPr/>
        </p:nvPicPr>
        <p:blipFill rotWithShape="1">
          <a:blip r:embed="rId2">
            <a:extLst>
              <a:ext uri="{28A0092B-C50C-407E-A947-70E740481C1C}">
                <a14:useLocalDpi xmlns:a14="http://schemas.microsoft.com/office/drawing/2010/main" val="0"/>
              </a:ext>
            </a:extLst>
          </a:blip>
          <a:srcRect l="11548" t="8020" r="12320" b="33338"/>
          <a:stretch/>
        </p:blipFill>
        <p:spPr>
          <a:xfrm>
            <a:off x="44598" y="1703917"/>
            <a:ext cx="9079239" cy="4370916"/>
          </a:xfrm>
          <a:prstGeom prst="rect">
            <a:avLst/>
          </a:prstGeom>
        </p:spPr>
      </p:pic>
      <p:sp>
        <p:nvSpPr>
          <p:cNvPr id="7" name="Down Arrow 6"/>
          <p:cNvSpPr/>
          <p:nvPr/>
        </p:nvSpPr>
        <p:spPr>
          <a:xfrm>
            <a:off x="6402917" y="3365500"/>
            <a:ext cx="592667" cy="106891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4336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The beginning cost/value is how much the item was worth when you bought it.  In this case, since we are doing beginning inventory, we would put the value on the date we started Ag. Class.</a:t>
            </a:r>
            <a:endParaRPr lang="en-US" sz="2800" dirty="0"/>
          </a:p>
        </p:txBody>
      </p:sp>
      <p:sp>
        <p:nvSpPr>
          <p:cNvPr id="3" name="Down Arrow 2"/>
          <p:cNvSpPr/>
          <p:nvPr/>
        </p:nvSpPr>
        <p:spPr>
          <a:xfrm>
            <a:off x="7122584" y="3270250"/>
            <a:ext cx="825500" cy="134408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nvPr>
        </p:nvSpPr>
        <p:spPr/>
        <p:txBody>
          <a:bodyPr/>
          <a:lstStyle/>
          <a:p>
            <a:endParaRPr lang="en-US" dirty="0"/>
          </a:p>
        </p:txBody>
      </p:sp>
      <p:pic>
        <p:nvPicPr>
          <p:cNvPr id="7" name="Content Placeholder 5" descr="Screen Shot 2015-06-15 at 1.43.39 PM.png"/>
          <p:cNvPicPr>
            <a:picLocks noChangeAspect="1"/>
          </p:cNvPicPr>
          <p:nvPr/>
        </p:nvPicPr>
        <p:blipFill rotWithShape="1">
          <a:blip r:embed="rId2">
            <a:extLst>
              <a:ext uri="{28A0092B-C50C-407E-A947-70E740481C1C}">
                <a14:useLocalDpi xmlns:a14="http://schemas.microsoft.com/office/drawing/2010/main" val="0"/>
              </a:ext>
            </a:extLst>
          </a:blip>
          <a:srcRect l="11548" t="8020" r="12320" b="33338"/>
          <a:stretch/>
        </p:blipFill>
        <p:spPr>
          <a:xfrm>
            <a:off x="44598" y="1600200"/>
            <a:ext cx="9079239" cy="4370916"/>
          </a:xfrm>
          <a:prstGeom prst="rect">
            <a:avLst/>
          </a:prstGeom>
        </p:spPr>
      </p:pic>
      <p:sp>
        <p:nvSpPr>
          <p:cNvPr id="8" name="Down Arrow 7"/>
          <p:cNvSpPr/>
          <p:nvPr/>
        </p:nvSpPr>
        <p:spPr>
          <a:xfrm>
            <a:off x="7217833" y="3365500"/>
            <a:ext cx="592667" cy="106891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8716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Finally, the Salvage Value is how much you think the animal/item will be worth at the end of its useful life.  This is an estimate, but if you aren’t sure, ask your teacher.  Click on “SAVE to add a new line” to enter our cows.</a:t>
            </a:r>
            <a:endParaRPr lang="en-US" sz="2800" dirty="0"/>
          </a:p>
        </p:txBody>
      </p:sp>
      <p:sp>
        <p:nvSpPr>
          <p:cNvPr id="3" name="Down Arrow 2"/>
          <p:cNvSpPr/>
          <p:nvPr/>
        </p:nvSpPr>
        <p:spPr>
          <a:xfrm>
            <a:off x="7122584" y="3270250"/>
            <a:ext cx="825500" cy="134408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nvPr>
        </p:nvSpPr>
        <p:spPr/>
        <p:txBody>
          <a:bodyPr/>
          <a:lstStyle/>
          <a:p>
            <a:endParaRPr lang="en-US" dirty="0"/>
          </a:p>
        </p:txBody>
      </p:sp>
      <p:pic>
        <p:nvPicPr>
          <p:cNvPr id="7" name="Content Placeholder 5" descr="Screen Shot 2015-06-15 at 1.43.39 PM.png"/>
          <p:cNvPicPr>
            <a:picLocks noChangeAspect="1"/>
          </p:cNvPicPr>
          <p:nvPr/>
        </p:nvPicPr>
        <p:blipFill rotWithShape="1">
          <a:blip r:embed="rId2">
            <a:extLst>
              <a:ext uri="{28A0092B-C50C-407E-A947-70E740481C1C}">
                <a14:useLocalDpi xmlns:a14="http://schemas.microsoft.com/office/drawing/2010/main" val="0"/>
              </a:ext>
            </a:extLst>
          </a:blip>
          <a:srcRect l="11548" t="8020" r="12320" b="33338"/>
          <a:stretch/>
        </p:blipFill>
        <p:spPr>
          <a:xfrm>
            <a:off x="44598" y="1703917"/>
            <a:ext cx="9079239" cy="4370916"/>
          </a:xfrm>
          <a:prstGeom prst="rect">
            <a:avLst/>
          </a:prstGeom>
        </p:spPr>
      </p:pic>
      <p:sp>
        <p:nvSpPr>
          <p:cNvPr id="8" name="Down Arrow 7"/>
          <p:cNvSpPr/>
          <p:nvPr/>
        </p:nvSpPr>
        <p:spPr>
          <a:xfrm>
            <a:off x="7948084" y="3365500"/>
            <a:ext cx="592667" cy="106891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18043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Here is what it looks like when we enter the 4 cows.  After entering you should once again click “SAVE to add a new line”. Then click on “Cash/Checking”.</a:t>
            </a:r>
            <a:endParaRPr lang="en-US" sz="2800" dirty="0"/>
          </a:p>
        </p:txBody>
      </p:sp>
      <p:pic>
        <p:nvPicPr>
          <p:cNvPr id="4" name="Content Placeholder 3" descr="Screen Shot 2015-06-15 at 1.49.34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806" t="7815" r="12192" b="33132"/>
          <a:stretch/>
        </p:blipFill>
        <p:spPr>
          <a:xfrm>
            <a:off x="33966" y="1693333"/>
            <a:ext cx="9087908" cy="4413250"/>
          </a:xfrm>
        </p:spPr>
      </p:pic>
    </p:spTree>
    <p:extLst>
      <p:ext uri="{BB962C8B-B14F-4D97-AF65-F5344CB8AC3E}">
        <p14:creationId xmlns:p14="http://schemas.microsoft.com/office/powerpoint/2010/main" val="2843965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Side Note: This time, we selected “Depreciable draft, pleasure or breeding livestock” because we had purchased the animals from the stockyard and they will be worth less at the end of their lives than they were when we bought them.</a:t>
            </a:r>
            <a:endParaRPr lang="en-US" dirty="0"/>
          </a:p>
        </p:txBody>
      </p:sp>
    </p:spTree>
    <p:extLst>
      <p:ext uri="{BB962C8B-B14F-4D97-AF65-F5344CB8AC3E}">
        <p14:creationId xmlns:p14="http://schemas.microsoft.com/office/powerpoint/2010/main" val="14468269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2400" dirty="0" smtClean="0"/>
              <a:t>Author’s Note:  This example shows us entering all 4 of the cows on one line.  While this is certainly an option, it is much more effective to enter each cow on its own separate line.  This will make using the Livestock Manager feature of the AET much easier.  For more information, see the power-point which covers Livestock Management.</a:t>
            </a:r>
            <a:endParaRPr lang="en-US" sz="2400" dirty="0"/>
          </a:p>
        </p:txBody>
      </p:sp>
    </p:spTree>
    <p:extLst>
      <p:ext uri="{BB962C8B-B14F-4D97-AF65-F5344CB8AC3E}">
        <p14:creationId xmlns:p14="http://schemas.microsoft.com/office/powerpoint/2010/main" val="25362401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This is the “Cash/Checking” Tab.  This is where we will enter the $750 in cash which Brandon had when he started Ag Class.</a:t>
            </a:r>
            <a:endParaRPr lang="en-US" sz="3200" dirty="0"/>
          </a:p>
        </p:txBody>
      </p:sp>
      <p:pic>
        <p:nvPicPr>
          <p:cNvPr id="4" name="Content Placeholder 3" descr="Screen Shot 2015-06-15 at 1.53.33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806" t="7608" r="12320" b="33133"/>
          <a:stretch/>
        </p:blipFill>
        <p:spPr>
          <a:xfrm>
            <a:off x="0" y="1682749"/>
            <a:ext cx="9171119" cy="4476751"/>
          </a:xfrm>
        </p:spPr>
      </p:pic>
    </p:spTree>
    <p:extLst>
      <p:ext uri="{BB962C8B-B14F-4D97-AF65-F5344CB8AC3E}">
        <p14:creationId xmlns:p14="http://schemas.microsoft.com/office/powerpoint/2010/main" val="4216120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t>This is the home page of the financial tab.  If you have an unpaid placement project, you will never enter anything in this tab.  Any projects that involve money will have records to enter here.</a:t>
            </a:r>
            <a:endParaRPr lang="en-US" sz="2400" dirty="0"/>
          </a:p>
        </p:txBody>
      </p:sp>
      <p:pic>
        <p:nvPicPr>
          <p:cNvPr id="6" name="Content Placeholder 5" descr="Screen Shot 2015-06-15 at 1.02.25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420" t="7814" r="12320" b="17907"/>
          <a:stretch/>
        </p:blipFill>
        <p:spPr>
          <a:xfrm>
            <a:off x="347903" y="1545166"/>
            <a:ext cx="8436264" cy="5135736"/>
          </a:xfrm>
        </p:spPr>
      </p:pic>
    </p:spTree>
    <p:extLst>
      <p:ext uri="{BB962C8B-B14F-4D97-AF65-F5344CB8AC3E}">
        <p14:creationId xmlns:p14="http://schemas.microsoft.com/office/powerpoint/2010/main" val="40421893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The two numbers in bold represent the total values of current and non-current items we just entered.</a:t>
            </a:r>
            <a:endParaRPr lang="en-US" sz="3200" dirty="0"/>
          </a:p>
        </p:txBody>
      </p:sp>
      <p:pic>
        <p:nvPicPr>
          <p:cNvPr id="4" name="Content Placeholder 3" descr="Screen Shot 2015-06-15 at 1.53.33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806" t="7608" r="12320" b="33133"/>
          <a:stretch/>
        </p:blipFill>
        <p:spPr>
          <a:xfrm>
            <a:off x="0" y="1682749"/>
            <a:ext cx="9171119" cy="4476751"/>
          </a:xfrm>
        </p:spPr>
      </p:pic>
      <p:sp>
        <p:nvSpPr>
          <p:cNvPr id="3" name="Left Arrow 2"/>
          <p:cNvSpPr/>
          <p:nvPr/>
        </p:nvSpPr>
        <p:spPr>
          <a:xfrm>
            <a:off x="6127750" y="4201583"/>
            <a:ext cx="1344083" cy="75141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0924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In the box, you type in the value of cash Brandon had.  Then click “Save”.  This will take you back to the Finance Homepage and </a:t>
            </a:r>
            <a:br>
              <a:rPr lang="en-US" sz="2800" dirty="0" smtClean="0"/>
            </a:br>
            <a:r>
              <a:rPr lang="en-US" sz="2800" dirty="0" smtClean="0"/>
              <a:t> completes the Beginning Values.</a:t>
            </a:r>
            <a:endParaRPr lang="en-US" sz="2800" dirty="0"/>
          </a:p>
        </p:txBody>
      </p:sp>
      <p:pic>
        <p:nvPicPr>
          <p:cNvPr id="4" name="Content Placeholder 3" descr="Screen Shot 2015-06-15 at 1.53.33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806" t="7608" r="12320" b="33133"/>
          <a:stretch/>
        </p:blipFill>
        <p:spPr>
          <a:xfrm>
            <a:off x="0" y="1682749"/>
            <a:ext cx="9171119" cy="4476751"/>
          </a:xfrm>
        </p:spPr>
      </p:pic>
      <p:sp>
        <p:nvSpPr>
          <p:cNvPr id="3" name="Left Arrow 2"/>
          <p:cNvSpPr/>
          <p:nvPr/>
        </p:nvSpPr>
        <p:spPr>
          <a:xfrm>
            <a:off x="6318250" y="4561418"/>
            <a:ext cx="1037167" cy="53975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4022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Let’s begin by entering information about your project when you started in Ag. Education.  To do this, click on “Beginning Values.”</a:t>
            </a:r>
            <a:endParaRPr lang="en-US" sz="2400" dirty="0"/>
          </a:p>
        </p:txBody>
      </p:sp>
      <p:pic>
        <p:nvPicPr>
          <p:cNvPr id="6" name="Content Placeholder 5" descr="Screen Shot 2015-06-15 at 1.02.25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420" t="7814" r="12320" b="17907"/>
          <a:stretch/>
        </p:blipFill>
        <p:spPr>
          <a:xfrm>
            <a:off x="347903" y="1545166"/>
            <a:ext cx="8436264" cy="5135736"/>
          </a:xfrm>
        </p:spPr>
      </p:pic>
      <p:sp>
        <p:nvSpPr>
          <p:cNvPr id="3" name="Left Arrow 2"/>
          <p:cNvSpPr/>
          <p:nvPr/>
        </p:nvSpPr>
        <p:spPr>
          <a:xfrm>
            <a:off x="3757083" y="4275667"/>
            <a:ext cx="878416" cy="518583"/>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499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t>You will then see this screen.  Once again, this is the value of things related to your project on the day you started your very first Ag. Class. Let’s do examples for Brandon! </a:t>
            </a:r>
            <a:endParaRPr lang="en-US" sz="2400" dirty="0"/>
          </a:p>
        </p:txBody>
      </p:sp>
      <p:pic>
        <p:nvPicPr>
          <p:cNvPr id="4" name="Content Placeholder 3" descr="Screen Shot 2015-06-15 at 1.05.08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548" t="6003" r="12320" b="35190"/>
          <a:stretch/>
        </p:blipFill>
        <p:spPr>
          <a:xfrm>
            <a:off x="48414" y="1600200"/>
            <a:ext cx="9071361" cy="4379383"/>
          </a:xfrm>
        </p:spPr>
      </p:pic>
      <p:sp>
        <p:nvSpPr>
          <p:cNvPr id="5" name="TextBox 4"/>
          <p:cNvSpPr txBox="1"/>
          <p:nvPr/>
        </p:nvSpPr>
        <p:spPr>
          <a:xfrm>
            <a:off x="6667500" y="836083"/>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173975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500" y="1629833"/>
            <a:ext cx="8223250" cy="2921000"/>
          </a:xfrm>
        </p:spPr>
        <p:txBody>
          <a:bodyPr>
            <a:normAutofit fontScale="90000"/>
          </a:bodyPr>
          <a:lstStyle/>
          <a:p>
            <a:r>
              <a:rPr lang="en-US" dirty="0" smtClean="0"/>
              <a:t>On the day Brandon started Ag, he owned $100 worth of hay, $15 in leftover banana pepper seed,  a heifer which was born on his farm valued at $800 and 4 cows he purchased at the stockyard valued at $5000.  He also had $750 cash.</a:t>
            </a:r>
            <a:endParaRPr lang="en-US" dirty="0"/>
          </a:p>
        </p:txBody>
      </p:sp>
    </p:spTree>
    <p:extLst>
      <p:ext uri="{BB962C8B-B14F-4D97-AF65-F5344CB8AC3E}">
        <p14:creationId xmlns:p14="http://schemas.microsoft.com/office/powerpoint/2010/main" val="1224827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To start entering Brandon’s records, click on “Current Projects”.</a:t>
            </a:r>
            <a:endParaRPr lang="en-US" sz="2400" dirty="0"/>
          </a:p>
        </p:txBody>
      </p:sp>
      <p:pic>
        <p:nvPicPr>
          <p:cNvPr id="4" name="Content Placeholder 3" descr="Screen Shot 2015-06-15 at 1.05.08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548" t="6003" r="12320" b="35190"/>
          <a:stretch/>
        </p:blipFill>
        <p:spPr>
          <a:xfrm>
            <a:off x="48414" y="1600200"/>
            <a:ext cx="9071361" cy="4379383"/>
          </a:xfrm>
        </p:spPr>
      </p:pic>
      <p:sp>
        <p:nvSpPr>
          <p:cNvPr id="5" name="TextBox 4"/>
          <p:cNvSpPr txBox="1"/>
          <p:nvPr/>
        </p:nvSpPr>
        <p:spPr>
          <a:xfrm>
            <a:off x="6667500" y="836083"/>
            <a:ext cx="184666" cy="369332"/>
          </a:xfrm>
          <a:prstGeom prst="rect">
            <a:avLst/>
          </a:prstGeom>
          <a:noFill/>
        </p:spPr>
        <p:txBody>
          <a:bodyPr wrap="none" rtlCol="0">
            <a:spAutoFit/>
          </a:bodyPr>
          <a:lstStyle/>
          <a:p>
            <a:endParaRPr lang="en-US" dirty="0"/>
          </a:p>
        </p:txBody>
      </p:sp>
      <p:sp>
        <p:nvSpPr>
          <p:cNvPr id="3" name="Down Arrow 2"/>
          <p:cNvSpPr/>
          <p:nvPr/>
        </p:nvSpPr>
        <p:spPr>
          <a:xfrm>
            <a:off x="4709584" y="2222500"/>
            <a:ext cx="592666" cy="104775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1340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55996"/>
          </a:xfrm>
        </p:spPr>
        <p:txBody>
          <a:bodyPr>
            <a:noAutofit/>
          </a:bodyPr>
          <a:lstStyle/>
          <a:p>
            <a:r>
              <a:rPr lang="en-US" sz="2800" dirty="0" smtClean="0"/>
              <a:t>This is the “Current Projects” tab.  Here, we will enter the information about Brandon’s hay and seed, because those are current items.</a:t>
            </a:r>
            <a:endParaRPr lang="en-US" sz="2800" dirty="0"/>
          </a:p>
        </p:txBody>
      </p:sp>
      <p:pic>
        <p:nvPicPr>
          <p:cNvPr id="4" name="Content Placeholder 3" descr="Screen Shot 2015-06-15 at 1.13.08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291" t="6003" r="12577" b="36013"/>
          <a:stretch/>
        </p:blipFill>
        <p:spPr>
          <a:xfrm>
            <a:off x="90004" y="1866896"/>
            <a:ext cx="9053996" cy="4309824"/>
          </a:xfrm>
        </p:spPr>
      </p:pic>
    </p:spTree>
    <p:extLst>
      <p:ext uri="{BB962C8B-B14F-4D97-AF65-F5344CB8AC3E}">
        <p14:creationId xmlns:p14="http://schemas.microsoft.com/office/powerpoint/2010/main" val="1448817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Side Note: Current items are those you plan to use within the next year.  Examples include feed, seed, vet supplies, fertilizer, inventory purchased for re-sale, etc.</a:t>
            </a:r>
            <a:endParaRPr lang="en-US" dirty="0"/>
          </a:p>
        </p:txBody>
      </p:sp>
    </p:spTree>
    <p:extLst>
      <p:ext uri="{BB962C8B-B14F-4D97-AF65-F5344CB8AC3E}">
        <p14:creationId xmlns:p14="http://schemas.microsoft.com/office/powerpoint/2010/main" val="22201754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970</Words>
  <Application>Microsoft Macintosh PowerPoint</Application>
  <PresentationFormat>On-screen Show (4:3)</PresentationFormat>
  <Paragraphs>34</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Finances Part I: Beginning Values</vt:lpstr>
      <vt:lpstr>To enter the financial tab, click on “Finances”</vt:lpstr>
      <vt:lpstr>This is the home page of the financial tab.  If you have an unpaid placement project, you will never enter anything in this tab.  Any projects that involve money will have records to enter here.</vt:lpstr>
      <vt:lpstr>Let’s begin by entering information about your project when you started in Ag. Education.  To do this, click on “Beginning Values.”</vt:lpstr>
      <vt:lpstr>You will then see this screen.  Once again, this is the value of things related to your project on the day you started your very first Ag. Class. Let’s do examples for Brandon! </vt:lpstr>
      <vt:lpstr>On the day Brandon started Ag, he owned $100 worth of hay, $15 in leftover banana pepper seed,  a heifer which was born on his farm valued at $800 and 4 cows he purchased at the stockyard valued at $5000.  He also had $750 cash.</vt:lpstr>
      <vt:lpstr>To start entering Brandon’s records, click on “Current Projects”.</vt:lpstr>
      <vt:lpstr>This is the “Current Projects” tab.  Here, we will enter the information about Brandon’s hay and seed, because those are current items.</vt:lpstr>
      <vt:lpstr>Side Note: Current items are those you plan to use within the next year.  Examples include feed, seed, vet supplies, fertilizer, inventory purchased for re-sale, etc.</vt:lpstr>
      <vt:lpstr>Here is how you would enter the hay under Current Projects.</vt:lpstr>
      <vt:lpstr>The Vendor is simply who you purchased the inventory from.</vt:lpstr>
      <vt:lpstr>“Experience” is which SAE this inventory relates to.  You will see a drop down box which will allow you to select from all your entrepreneurship SAEs.  In this case, we  would select “Beef Cattle”.</vt:lpstr>
      <vt:lpstr>“Expense Type” is the category under which this inventory would fall.  The drop down box will give you several options.  In this case, we would select “Feed”.</vt:lpstr>
      <vt:lpstr>Under “Value”, you simply enter how much the item(s) are worth.</vt:lpstr>
      <vt:lpstr>And finally, the Memo is a place to enter the information about what the item is or how much of it you have.  Next, you will need to click “SAVE to add a new line”</vt:lpstr>
      <vt:lpstr>Next, we would enter all the information for our banana pepper seeds, just like we did with our hay.  After entering click “SAVE to add a new line” and then go to the “Non-Current” tab.</vt:lpstr>
      <vt:lpstr>On the “Non-Current” tab, you will enter the heifer and cows Brandon started with.  </vt:lpstr>
      <vt:lpstr>Side Note: Non-Current items are those which you plan to keep for more than one year.</vt:lpstr>
      <vt:lpstr>Here is how you would enter the heifer.</vt:lpstr>
      <vt:lpstr>The asset name is what inventory you are entering information about.</vt:lpstr>
      <vt:lpstr>“Item Type” gives you a drop down box to select which type of non-current item you are entering.</vt:lpstr>
      <vt:lpstr>Side Note: Here we would select “Non-Depreciable draft, pleasure or breeding livestock” because the heifer was born on Brandon’s farm.  Therefore, it cannot be depreciated because he did not pay anything for it.</vt:lpstr>
      <vt:lpstr>The “Useful Lifetime” allows you to select between 3, 5, 8, 10 or 20 years.  This is an estimate of how long you think the item will be useful.  If you aren’t sure, ask your Ag. Teacher.  </vt:lpstr>
      <vt:lpstr>The beginning cost/value is how much the item was worth when you bought it.  In this case, since we are doing beginning inventory, we would put the value on the date we started Ag. Class.</vt:lpstr>
      <vt:lpstr>Finally, the Salvage Value is how much you think the animal/item will be worth at the end of its useful life.  This is an estimate, but if you aren’t sure, ask your teacher.  Click on “SAVE to add a new line” to enter our cows.</vt:lpstr>
      <vt:lpstr>Here is what it looks like when we enter the 4 cows.  After entering you should once again click “SAVE to add a new line”. Then click on “Cash/Checking”.</vt:lpstr>
      <vt:lpstr>Side Note: This time, we selected “Depreciable draft, pleasure or breeding livestock” because we had purchased the animals from the stockyard and they will be worth less at the end of their lives than they were when we bought them.</vt:lpstr>
      <vt:lpstr>Author’s Note:  This example shows us entering all 4 of the cows on one line.  While this is certainly an option, it is much more effective to enter each cow on its own separate line.  This will make using the Livestock Manager feature of the AET much easier.  For more information, see the power-point which covers Livestock Management.</vt:lpstr>
      <vt:lpstr>This is the “Cash/Checking” Tab.  This is where we will enter the $750 in cash which Brandon had when he started Ag Class.</vt:lpstr>
      <vt:lpstr>The two numbers in bold represent the total values of current and non-current items we just entered.</vt:lpstr>
      <vt:lpstr>In the box, you type in the value of cash Brandon had.  Then click “Save”.  This will take you back to the Finance Homepage and   completes the Beginning Values.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Finances Part I: Beginning Values</dc:title>
  <dc:creator>Matthew Whitaker</dc:creator>
  <cp:lastModifiedBy>Matthew Whitaker</cp:lastModifiedBy>
  <cp:revision>1</cp:revision>
  <dcterms:created xsi:type="dcterms:W3CDTF">2015-07-29T19:20:32Z</dcterms:created>
  <dcterms:modified xsi:type="dcterms:W3CDTF">2015-07-29T19:21:47Z</dcterms:modified>
</cp:coreProperties>
</file>