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5"/>
  </p:notesMasterIdLst>
  <p:sldIdLst>
    <p:sldId id="359" r:id="rId2"/>
    <p:sldId id="287"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319" r:id="rId35"/>
    <p:sldId id="320" r:id="rId36"/>
    <p:sldId id="321" r:id="rId37"/>
    <p:sldId id="322" r:id="rId38"/>
    <p:sldId id="323" r:id="rId39"/>
    <p:sldId id="324" r:id="rId40"/>
    <p:sldId id="358" r:id="rId41"/>
    <p:sldId id="325" r:id="rId42"/>
    <p:sldId id="326" r:id="rId43"/>
    <p:sldId id="327" r:id="rId44"/>
    <p:sldId id="328" r:id="rId45"/>
    <p:sldId id="329" r:id="rId46"/>
    <p:sldId id="330" r:id="rId47"/>
    <p:sldId id="331" r:id="rId48"/>
    <p:sldId id="332" r:id="rId49"/>
    <p:sldId id="333" r:id="rId50"/>
    <p:sldId id="334" r:id="rId51"/>
    <p:sldId id="335" r:id="rId52"/>
    <p:sldId id="336" r:id="rId53"/>
    <p:sldId id="337" r:id="rId54"/>
    <p:sldId id="338" r:id="rId55"/>
    <p:sldId id="339" r:id="rId56"/>
    <p:sldId id="340" r:id="rId57"/>
    <p:sldId id="341" r:id="rId58"/>
    <p:sldId id="342" r:id="rId59"/>
    <p:sldId id="343" r:id="rId60"/>
    <p:sldId id="344" r:id="rId61"/>
    <p:sldId id="345" r:id="rId62"/>
    <p:sldId id="346" r:id="rId63"/>
    <p:sldId id="347" r:id="rId64"/>
    <p:sldId id="348" r:id="rId65"/>
    <p:sldId id="349" r:id="rId66"/>
    <p:sldId id="350" r:id="rId67"/>
    <p:sldId id="351" r:id="rId68"/>
    <p:sldId id="352" r:id="rId69"/>
    <p:sldId id="353" r:id="rId70"/>
    <p:sldId id="354" r:id="rId71"/>
    <p:sldId id="355" r:id="rId72"/>
    <p:sldId id="356" r:id="rId73"/>
    <p:sldId id="357" r:id="rId7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9" d="100"/>
          <a:sy n="99" d="100"/>
        </p:scale>
        <p:origin x="-192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notesMaster" Target="notesMasters/notesMaster1.xml"/><Relationship Id="rId76" Type="http://schemas.openxmlformats.org/officeDocument/2006/relationships/printerSettings" Target="printerSettings/printerSettings1.bin"/><Relationship Id="rId77" Type="http://schemas.openxmlformats.org/officeDocument/2006/relationships/presProps" Target="presProps.xml"/><Relationship Id="rId78" Type="http://schemas.openxmlformats.org/officeDocument/2006/relationships/viewProps" Target="viewProps.xml"/><Relationship Id="rId79" Type="http://schemas.openxmlformats.org/officeDocument/2006/relationships/theme" Target="theme/theme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78B941-B364-514D-AC78-D0B357D81BF1}" type="datetimeFigureOut">
              <a:rPr lang="en-US" smtClean="0"/>
              <a:t>7/29/15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2408E8-A30B-DE45-89EC-14209A33EB31}" type="slidenum">
              <a:rPr lang="en-US" smtClean="0"/>
              <a:t>‹#›</a:t>
            </a:fld>
            <a:endParaRPr lang="en-US"/>
          </a:p>
        </p:txBody>
      </p:sp>
    </p:spTree>
    <p:extLst>
      <p:ext uri="{BB962C8B-B14F-4D97-AF65-F5344CB8AC3E}">
        <p14:creationId xmlns:p14="http://schemas.microsoft.com/office/powerpoint/2010/main" val="26053160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EF67AB-1840-8C4E-A364-1FFBC1BE8A2C}" type="slidenum">
              <a:rPr lang="en-US" smtClean="0"/>
              <a:t>25</a:t>
            </a:fld>
            <a:endParaRPr lang="en-US"/>
          </a:p>
        </p:txBody>
      </p:sp>
    </p:spTree>
    <p:extLst>
      <p:ext uri="{BB962C8B-B14F-4D97-AF65-F5344CB8AC3E}">
        <p14:creationId xmlns:p14="http://schemas.microsoft.com/office/powerpoint/2010/main" val="2928565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17EF3D-13F7-8944-965B-22808A662DE2}" type="datetimeFigureOut">
              <a:rPr lang="en-US" smtClean="0"/>
              <a:t>7/29/15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4C637-C3B7-DE41-AC1C-1DF2B14658CB}" type="slidenum">
              <a:rPr lang="en-US" smtClean="0"/>
              <a:t>‹#›</a:t>
            </a:fld>
            <a:endParaRPr lang="en-US"/>
          </a:p>
        </p:txBody>
      </p:sp>
    </p:spTree>
    <p:extLst>
      <p:ext uri="{BB962C8B-B14F-4D97-AF65-F5344CB8AC3E}">
        <p14:creationId xmlns:p14="http://schemas.microsoft.com/office/powerpoint/2010/main" val="2650220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17EF3D-13F7-8944-965B-22808A662DE2}" type="datetimeFigureOut">
              <a:rPr lang="en-US" smtClean="0"/>
              <a:t>7/29/15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4C637-C3B7-DE41-AC1C-1DF2B14658CB}" type="slidenum">
              <a:rPr lang="en-US" smtClean="0"/>
              <a:t>‹#›</a:t>
            </a:fld>
            <a:endParaRPr lang="en-US"/>
          </a:p>
        </p:txBody>
      </p:sp>
    </p:spTree>
    <p:extLst>
      <p:ext uri="{BB962C8B-B14F-4D97-AF65-F5344CB8AC3E}">
        <p14:creationId xmlns:p14="http://schemas.microsoft.com/office/powerpoint/2010/main" val="3598902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17EF3D-13F7-8944-965B-22808A662DE2}" type="datetimeFigureOut">
              <a:rPr lang="en-US" smtClean="0"/>
              <a:t>7/29/15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4C637-C3B7-DE41-AC1C-1DF2B14658CB}" type="slidenum">
              <a:rPr lang="en-US" smtClean="0"/>
              <a:t>‹#›</a:t>
            </a:fld>
            <a:endParaRPr lang="en-US"/>
          </a:p>
        </p:txBody>
      </p:sp>
    </p:spTree>
    <p:extLst>
      <p:ext uri="{BB962C8B-B14F-4D97-AF65-F5344CB8AC3E}">
        <p14:creationId xmlns:p14="http://schemas.microsoft.com/office/powerpoint/2010/main" val="147221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17EF3D-13F7-8944-965B-22808A662DE2}" type="datetimeFigureOut">
              <a:rPr lang="en-US" smtClean="0"/>
              <a:t>7/29/15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4C637-C3B7-DE41-AC1C-1DF2B14658CB}" type="slidenum">
              <a:rPr lang="en-US" smtClean="0"/>
              <a:t>‹#›</a:t>
            </a:fld>
            <a:endParaRPr lang="en-US"/>
          </a:p>
        </p:txBody>
      </p:sp>
    </p:spTree>
    <p:extLst>
      <p:ext uri="{BB962C8B-B14F-4D97-AF65-F5344CB8AC3E}">
        <p14:creationId xmlns:p14="http://schemas.microsoft.com/office/powerpoint/2010/main" val="2822990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17EF3D-13F7-8944-965B-22808A662DE2}" type="datetimeFigureOut">
              <a:rPr lang="en-US" smtClean="0"/>
              <a:t>7/29/15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4C637-C3B7-DE41-AC1C-1DF2B14658CB}" type="slidenum">
              <a:rPr lang="en-US" smtClean="0"/>
              <a:t>‹#›</a:t>
            </a:fld>
            <a:endParaRPr lang="en-US"/>
          </a:p>
        </p:txBody>
      </p:sp>
    </p:spTree>
    <p:extLst>
      <p:ext uri="{BB962C8B-B14F-4D97-AF65-F5344CB8AC3E}">
        <p14:creationId xmlns:p14="http://schemas.microsoft.com/office/powerpoint/2010/main" val="2855681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17EF3D-13F7-8944-965B-22808A662DE2}" type="datetimeFigureOut">
              <a:rPr lang="en-US" smtClean="0"/>
              <a:t>7/29/15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4C637-C3B7-DE41-AC1C-1DF2B14658CB}" type="slidenum">
              <a:rPr lang="en-US" smtClean="0"/>
              <a:t>‹#›</a:t>
            </a:fld>
            <a:endParaRPr lang="en-US"/>
          </a:p>
        </p:txBody>
      </p:sp>
    </p:spTree>
    <p:extLst>
      <p:ext uri="{BB962C8B-B14F-4D97-AF65-F5344CB8AC3E}">
        <p14:creationId xmlns:p14="http://schemas.microsoft.com/office/powerpoint/2010/main" val="1735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17EF3D-13F7-8944-965B-22808A662DE2}" type="datetimeFigureOut">
              <a:rPr lang="en-US" smtClean="0"/>
              <a:t>7/29/15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A4C637-C3B7-DE41-AC1C-1DF2B14658CB}" type="slidenum">
              <a:rPr lang="en-US" smtClean="0"/>
              <a:t>‹#›</a:t>
            </a:fld>
            <a:endParaRPr lang="en-US"/>
          </a:p>
        </p:txBody>
      </p:sp>
    </p:spTree>
    <p:extLst>
      <p:ext uri="{BB962C8B-B14F-4D97-AF65-F5344CB8AC3E}">
        <p14:creationId xmlns:p14="http://schemas.microsoft.com/office/powerpoint/2010/main" val="68092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17EF3D-13F7-8944-965B-22808A662DE2}" type="datetimeFigureOut">
              <a:rPr lang="en-US" smtClean="0"/>
              <a:t>7/29/15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A4C637-C3B7-DE41-AC1C-1DF2B14658CB}" type="slidenum">
              <a:rPr lang="en-US" smtClean="0"/>
              <a:t>‹#›</a:t>
            </a:fld>
            <a:endParaRPr lang="en-US"/>
          </a:p>
        </p:txBody>
      </p:sp>
    </p:spTree>
    <p:extLst>
      <p:ext uri="{BB962C8B-B14F-4D97-AF65-F5344CB8AC3E}">
        <p14:creationId xmlns:p14="http://schemas.microsoft.com/office/powerpoint/2010/main" val="120294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17EF3D-13F7-8944-965B-22808A662DE2}" type="datetimeFigureOut">
              <a:rPr lang="en-US" smtClean="0"/>
              <a:t>7/29/15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A4C637-C3B7-DE41-AC1C-1DF2B14658CB}" type="slidenum">
              <a:rPr lang="en-US" smtClean="0"/>
              <a:t>‹#›</a:t>
            </a:fld>
            <a:endParaRPr lang="en-US"/>
          </a:p>
        </p:txBody>
      </p:sp>
    </p:spTree>
    <p:extLst>
      <p:ext uri="{BB962C8B-B14F-4D97-AF65-F5344CB8AC3E}">
        <p14:creationId xmlns:p14="http://schemas.microsoft.com/office/powerpoint/2010/main" val="287147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17EF3D-13F7-8944-965B-22808A662DE2}" type="datetimeFigureOut">
              <a:rPr lang="en-US" smtClean="0"/>
              <a:t>7/29/15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4C637-C3B7-DE41-AC1C-1DF2B14658CB}" type="slidenum">
              <a:rPr lang="en-US" smtClean="0"/>
              <a:t>‹#›</a:t>
            </a:fld>
            <a:endParaRPr lang="en-US"/>
          </a:p>
        </p:txBody>
      </p:sp>
    </p:spTree>
    <p:extLst>
      <p:ext uri="{BB962C8B-B14F-4D97-AF65-F5344CB8AC3E}">
        <p14:creationId xmlns:p14="http://schemas.microsoft.com/office/powerpoint/2010/main" val="96790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17EF3D-13F7-8944-965B-22808A662DE2}" type="datetimeFigureOut">
              <a:rPr lang="en-US" smtClean="0"/>
              <a:t>7/29/15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4C637-C3B7-DE41-AC1C-1DF2B14658CB}" type="slidenum">
              <a:rPr lang="en-US" smtClean="0"/>
              <a:t>‹#›</a:t>
            </a:fld>
            <a:endParaRPr lang="en-US"/>
          </a:p>
        </p:txBody>
      </p:sp>
    </p:spTree>
    <p:extLst>
      <p:ext uri="{BB962C8B-B14F-4D97-AF65-F5344CB8AC3E}">
        <p14:creationId xmlns:p14="http://schemas.microsoft.com/office/powerpoint/2010/main" val="7433824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17EF3D-13F7-8944-965B-22808A662DE2}" type="datetimeFigureOut">
              <a:rPr lang="en-US" smtClean="0"/>
              <a:t>7/29/15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A4C637-C3B7-DE41-AC1C-1DF2B14658CB}" type="slidenum">
              <a:rPr lang="en-US" smtClean="0"/>
              <a:t>‹#›</a:t>
            </a:fld>
            <a:endParaRPr lang="en-US"/>
          </a:p>
        </p:txBody>
      </p:sp>
    </p:spTree>
    <p:extLst>
      <p:ext uri="{BB962C8B-B14F-4D97-AF65-F5344CB8AC3E}">
        <p14:creationId xmlns:p14="http://schemas.microsoft.com/office/powerpoint/2010/main" val="945429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Finances Part II</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This presentation will cover the portions of the AET website dealing with Cash entries, Non-Cash entries </a:t>
            </a:r>
          </a:p>
          <a:p>
            <a:r>
              <a:rPr lang="en-US" smtClean="0"/>
              <a:t>and Paychecks</a:t>
            </a:r>
            <a:endParaRPr lang="en-US" dirty="0"/>
          </a:p>
        </p:txBody>
      </p:sp>
    </p:spTree>
    <p:extLst>
      <p:ext uri="{BB962C8B-B14F-4D97-AF65-F5344CB8AC3E}">
        <p14:creationId xmlns:p14="http://schemas.microsoft.com/office/powerpoint/2010/main" val="226274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Under “Type” select from the drop-down menu the appropriate type of income.  99% of the time, this will be “Cash/Market Sale”</a:t>
            </a:r>
            <a:endParaRPr lang="en-US" sz="2800" dirty="0"/>
          </a:p>
        </p:txBody>
      </p:sp>
      <p:pic>
        <p:nvPicPr>
          <p:cNvPr id="4" name="Content Placeholder 3" descr="Screen Shot 2015-06-15 at 2.13.2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548" t="7813" r="12448" b="25931"/>
          <a:stretch/>
        </p:blipFill>
        <p:spPr>
          <a:xfrm>
            <a:off x="0" y="1693333"/>
            <a:ext cx="9144000" cy="4982010"/>
          </a:xfrm>
        </p:spPr>
      </p:pic>
      <p:sp>
        <p:nvSpPr>
          <p:cNvPr id="3" name="Down Arrow 2"/>
          <p:cNvSpPr/>
          <p:nvPr/>
        </p:nvSpPr>
        <p:spPr>
          <a:xfrm>
            <a:off x="5238749" y="3238501"/>
            <a:ext cx="571500" cy="83608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7382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Side Note: If you have a business where you sell services (i.e. mowing lawns) you will select “Cash/Market Sale” when you enter payments from customers.</a:t>
            </a:r>
            <a:endParaRPr lang="en-US" dirty="0"/>
          </a:p>
        </p:txBody>
      </p:sp>
    </p:spTree>
    <p:extLst>
      <p:ext uri="{BB962C8B-B14F-4D97-AF65-F5344CB8AC3E}">
        <p14:creationId xmlns:p14="http://schemas.microsoft.com/office/powerpoint/2010/main" val="170723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Under “Amount” type the amount of money you received for each item.</a:t>
            </a:r>
            <a:endParaRPr lang="en-US" sz="2800" dirty="0"/>
          </a:p>
        </p:txBody>
      </p:sp>
      <p:pic>
        <p:nvPicPr>
          <p:cNvPr id="4" name="Content Placeholder 3" descr="Screen Shot 2015-06-15 at 2.13.2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548" t="7813" r="12448" b="25931"/>
          <a:stretch/>
        </p:blipFill>
        <p:spPr>
          <a:xfrm>
            <a:off x="0" y="1693333"/>
            <a:ext cx="9144000" cy="4982010"/>
          </a:xfrm>
        </p:spPr>
      </p:pic>
      <p:sp>
        <p:nvSpPr>
          <p:cNvPr id="3" name="Down Arrow 2"/>
          <p:cNvSpPr/>
          <p:nvPr/>
        </p:nvSpPr>
        <p:spPr>
          <a:xfrm>
            <a:off x="6688666" y="3238501"/>
            <a:ext cx="571500" cy="83608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9922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Under “Memo” you can put any notes you may need.  This information will not be pulled for applications.  You might put how many lbs., bushels, etc. you sold so you can keep track of the efficiency of your project.</a:t>
            </a:r>
            <a:endParaRPr lang="en-US" sz="2800" dirty="0"/>
          </a:p>
        </p:txBody>
      </p:sp>
      <p:pic>
        <p:nvPicPr>
          <p:cNvPr id="4" name="Content Placeholder 3" descr="Screen Shot 2015-06-15 at 2.13.2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548" t="7813" r="12448" b="25931"/>
          <a:stretch/>
        </p:blipFill>
        <p:spPr>
          <a:xfrm>
            <a:off x="0" y="1693333"/>
            <a:ext cx="9144000" cy="4982010"/>
          </a:xfrm>
        </p:spPr>
      </p:pic>
      <p:sp>
        <p:nvSpPr>
          <p:cNvPr id="3" name="Down Arrow 2"/>
          <p:cNvSpPr/>
          <p:nvPr/>
        </p:nvSpPr>
        <p:spPr>
          <a:xfrm>
            <a:off x="7588249" y="3048001"/>
            <a:ext cx="571500" cy="83608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329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At this point, you can click “Save” or “Save/Enter Another”.  Lets do some expense examples.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0468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Expense Examples</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AutoNum type="arabicPeriod"/>
            </a:pPr>
            <a:r>
              <a:rPr lang="en-US" dirty="0" smtClean="0"/>
              <a:t>Brandon purchased 500 lbs. of 20-20-20 fertilizer for his banana pepper field for $300.</a:t>
            </a:r>
          </a:p>
          <a:p>
            <a:pPr marL="514350" indent="-514350">
              <a:buAutoNum type="arabicPeriod"/>
            </a:pPr>
            <a:r>
              <a:rPr lang="en-US" dirty="0" smtClean="0"/>
              <a:t>Brandon </a:t>
            </a:r>
            <a:r>
              <a:rPr lang="en-US" dirty="0" err="1" smtClean="0"/>
              <a:t>payed</a:t>
            </a:r>
            <a:r>
              <a:rPr lang="en-US" dirty="0" smtClean="0"/>
              <a:t> his 2 cousins $100 to help him transplant banana peppers.</a:t>
            </a:r>
          </a:p>
          <a:p>
            <a:pPr marL="514350" indent="-514350">
              <a:buAutoNum type="arabicPeriod"/>
            </a:pPr>
            <a:r>
              <a:rPr lang="en-US" dirty="0" smtClean="0"/>
              <a:t> Brandon spent $300 on ground feed for his cattle.</a:t>
            </a:r>
          </a:p>
          <a:p>
            <a:pPr marL="514350" indent="-514350">
              <a:buAutoNum type="arabicPeriod"/>
            </a:pPr>
            <a:r>
              <a:rPr lang="en-US" dirty="0" smtClean="0"/>
              <a:t>Brandon bought a new table for his farmer’s market tent (to sell peppers) for $50.</a:t>
            </a:r>
          </a:p>
          <a:p>
            <a:pPr marL="514350" indent="-514350">
              <a:buAutoNum type="arabicPeriod"/>
            </a:pPr>
            <a:r>
              <a:rPr lang="en-US" dirty="0" smtClean="0"/>
              <a:t>Brandon bought 5 feeder steers for $750 apiece.</a:t>
            </a:r>
            <a:endParaRPr lang="en-US" dirty="0"/>
          </a:p>
        </p:txBody>
      </p:sp>
    </p:spTree>
    <p:extLst>
      <p:ext uri="{BB962C8B-B14F-4D97-AF65-F5344CB8AC3E}">
        <p14:creationId xmlns:p14="http://schemas.microsoft.com/office/powerpoint/2010/main" val="3676820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Remember to return here to get started!</a:t>
            </a:r>
            <a:endParaRPr lang="en-US" sz="2800" dirty="0"/>
          </a:p>
        </p:txBody>
      </p:sp>
      <p:pic>
        <p:nvPicPr>
          <p:cNvPr id="4" name="Content Placeholder 3" descr="Screen Shot 2015-06-15 at 2.05.59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677" t="7608" r="12192" b="17700"/>
          <a:stretch/>
        </p:blipFill>
        <p:spPr>
          <a:xfrm>
            <a:off x="254000" y="1531464"/>
            <a:ext cx="8686800" cy="5326536"/>
          </a:xfrm>
        </p:spPr>
      </p:pic>
    </p:spTree>
    <p:extLst>
      <p:ext uri="{BB962C8B-B14F-4D97-AF65-F5344CB8AC3E}">
        <p14:creationId xmlns:p14="http://schemas.microsoft.com/office/powerpoint/2010/main" val="1685404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Expense Transaction page looks very similar to the Income page.</a:t>
            </a:r>
            <a:endParaRPr lang="en-US" dirty="0"/>
          </a:p>
        </p:txBody>
      </p:sp>
      <p:pic>
        <p:nvPicPr>
          <p:cNvPr id="4" name="Content Placeholder 3" descr="Screen Shot 2015-06-15 at 2.34.55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034" t="8225" r="12320" b="25725"/>
          <a:stretch/>
        </p:blipFill>
        <p:spPr>
          <a:xfrm>
            <a:off x="0" y="1576916"/>
            <a:ext cx="9146671" cy="4926312"/>
          </a:xfrm>
        </p:spPr>
      </p:pic>
    </p:spTree>
    <p:extLst>
      <p:ext uri="{BB962C8B-B14F-4D97-AF65-F5344CB8AC3E}">
        <p14:creationId xmlns:p14="http://schemas.microsoft.com/office/powerpoint/2010/main" val="2980568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This is what our information will look like after we enter it.</a:t>
            </a:r>
            <a:endParaRPr lang="en-US" dirty="0"/>
          </a:p>
        </p:txBody>
      </p:sp>
      <p:pic>
        <p:nvPicPr>
          <p:cNvPr id="4" name="Content Placeholder 3" descr="Screen Shot 2015-06-15 at 2.34.31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19" t="8019" r="12449" b="26137"/>
          <a:stretch/>
        </p:blipFill>
        <p:spPr>
          <a:xfrm>
            <a:off x="0" y="1703916"/>
            <a:ext cx="9144000" cy="4942702"/>
          </a:xfrm>
        </p:spPr>
      </p:pic>
    </p:spTree>
    <p:extLst>
      <p:ext uri="{BB962C8B-B14F-4D97-AF65-F5344CB8AC3E}">
        <p14:creationId xmlns:p14="http://schemas.microsoft.com/office/powerpoint/2010/main" val="3604245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This time, under “Type” we have several options to choose from.  Make sure your choose the option that most closely fits the item you have purchased.</a:t>
            </a:r>
            <a:endParaRPr lang="en-US" sz="2800" dirty="0"/>
          </a:p>
        </p:txBody>
      </p:sp>
      <p:pic>
        <p:nvPicPr>
          <p:cNvPr id="4" name="Content Placeholder 3" descr="Screen Shot 2015-06-15 at 2.34.31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19" t="8019" r="12449" b="26137"/>
          <a:stretch/>
        </p:blipFill>
        <p:spPr>
          <a:xfrm>
            <a:off x="0" y="1703916"/>
            <a:ext cx="9144000" cy="4942702"/>
          </a:xfrm>
        </p:spPr>
      </p:pic>
      <p:sp>
        <p:nvSpPr>
          <p:cNvPr id="3" name="Down Arrow 2"/>
          <p:cNvSpPr/>
          <p:nvPr/>
        </p:nvSpPr>
        <p:spPr>
          <a:xfrm>
            <a:off x="5259917" y="3037417"/>
            <a:ext cx="698500" cy="9525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5079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Next, let’s enter some SAE cash entries.  These involve income and current expenses which relate to entrepreneurship projects.  Never enter anything for a placement project or for </a:t>
            </a:r>
            <a:br>
              <a:rPr lang="en-US" sz="2400" dirty="0" smtClean="0"/>
            </a:br>
            <a:r>
              <a:rPr lang="en-US" sz="2400" dirty="0" smtClean="0"/>
              <a:t>non-current items on this link.</a:t>
            </a:r>
            <a:endParaRPr lang="en-US" sz="2400" dirty="0"/>
          </a:p>
        </p:txBody>
      </p:sp>
      <p:pic>
        <p:nvPicPr>
          <p:cNvPr id="6" name="Content Placeholder 5" descr="Screen Shot 2015-06-15 at 1.02.25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7814" r="12320" b="17907"/>
          <a:stretch/>
        </p:blipFill>
        <p:spPr>
          <a:xfrm>
            <a:off x="347903" y="1545166"/>
            <a:ext cx="8436264" cy="5135736"/>
          </a:xfrm>
        </p:spPr>
      </p:pic>
      <p:sp>
        <p:nvSpPr>
          <p:cNvPr id="3" name="Left Arrow 2"/>
          <p:cNvSpPr/>
          <p:nvPr/>
        </p:nvSpPr>
        <p:spPr>
          <a:xfrm>
            <a:off x="6265333" y="3513667"/>
            <a:ext cx="878416" cy="51858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4210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on the expense page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Other than the “Type” everything else is the same as the “Income Transaction” page. </a:t>
            </a:r>
          </a:p>
          <a:p>
            <a:endParaRPr lang="en-US" dirty="0"/>
          </a:p>
          <a:p>
            <a:r>
              <a:rPr lang="en-US" dirty="0" smtClean="0"/>
              <a:t>Under “Amount” you put the cost of the items rather than the amount you made. </a:t>
            </a:r>
          </a:p>
          <a:p>
            <a:endParaRPr lang="en-US" dirty="0"/>
          </a:p>
          <a:p>
            <a:r>
              <a:rPr lang="en-US" dirty="0" smtClean="0"/>
              <a:t>You can still put “various” for the vendor if desired, or you can enter each individual business you purchased items from.</a:t>
            </a:r>
          </a:p>
          <a:p>
            <a:endParaRPr lang="en-US" dirty="0"/>
          </a:p>
          <a:p>
            <a:r>
              <a:rPr lang="en-US" dirty="0" smtClean="0"/>
              <a:t>Be sure to hit “Save” or “Save/Enter Another”.</a:t>
            </a:r>
            <a:endParaRPr lang="en-US" dirty="0"/>
          </a:p>
        </p:txBody>
      </p:sp>
    </p:spTree>
    <p:extLst>
      <p:ext uri="{BB962C8B-B14F-4D97-AF65-F5344CB8AC3E}">
        <p14:creationId xmlns:p14="http://schemas.microsoft.com/office/powerpoint/2010/main" val="1810386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Next, let’s enter non-cash entries for entrepreneurship projects.  This involves things like labor exchange, barter, etc.  </a:t>
            </a:r>
            <a:br>
              <a:rPr lang="en-US" sz="2400" dirty="0" smtClean="0"/>
            </a:br>
            <a:r>
              <a:rPr lang="en-US" sz="2400" dirty="0" smtClean="0"/>
              <a:t>We will do an example for each category under this link.</a:t>
            </a:r>
            <a:endParaRPr lang="en-US" sz="2400" dirty="0"/>
          </a:p>
        </p:txBody>
      </p:sp>
      <p:pic>
        <p:nvPicPr>
          <p:cNvPr id="6" name="Content Placeholder 5" descr="Screen Shot 2015-06-15 at 1.02.25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7814" r="12320" b="17907"/>
          <a:stretch/>
        </p:blipFill>
        <p:spPr>
          <a:xfrm>
            <a:off x="347903" y="1545166"/>
            <a:ext cx="8436264" cy="5135736"/>
          </a:xfrm>
        </p:spPr>
      </p:pic>
      <p:sp>
        <p:nvSpPr>
          <p:cNvPr id="3" name="Left Arrow 2"/>
          <p:cNvSpPr/>
          <p:nvPr/>
        </p:nvSpPr>
        <p:spPr>
          <a:xfrm>
            <a:off x="5826125" y="4032250"/>
            <a:ext cx="878416" cy="51858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152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This is what the “SAE Non-Cash Entries” link will send you to.  Let’s do a few examples with Brandon.</a:t>
            </a:r>
            <a:endParaRPr lang="en-US" sz="2800" dirty="0"/>
          </a:p>
        </p:txBody>
      </p:sp>
      <p:pic>
        <p:nvPicPr>
          <p:cNvPr id="4" name="Content Placeholder 3" descr="Screen Shot 2015-06-16 at 8.01.47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291" t="7608" r="12448" b="17496"/>
          <a:stretch/>
        </p:blipFill>
        <p:spPr>
          <a:xfrm>
            <a:off x="74083" y="1375084"/>
            <a:ext cx="8932333" cy="5482916"/>
          </a:xfrm>
        </p:spPr>
      </p:pic>
    </p:spTree>
    <p:extLst>
      <p:ext uri="{BB962C8B-B14F-4D97-AF65-F5344CB8AC3E}">
        <p14:creationId xmlns:p14="http://schemas.microsoft.com/office/powerpoint/2010/main" val="1831416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Non-Cash Example #1</a:t>
            </a:r>
            <a:endParaRPr lang="en-US" dirty="0"/>
          </a:p>
        </p:txBody>
      </p:sp>
      <p:sp>
        <p:nvSpPr>
          <p:cNvPr id="3" name="Content Placeholder 2"/>
          <p:cNvSpPr>
            <a:spLocks noGrp="1"/>
          </p:cNvSpPr>
          <p:nvPr>
            <p:ph idx="1"/>
          </p:nvPr>
        </p:nvSpPr>
        <p:spPr/>
        <p:txBody>
          <a:bodyPr/>
          <a:lstStyle/>
          <a:p>
            <a:pPr marL="0" indent="0">
              <a:buNone/>
            </a:pPr>
            <a:r>
              <a:rPr lang="en-US" dirty="0" smtClean="0"/>
              <a:t>Brandon works for his father on their farm.  Instead of receiving cash payment, Brandon’s father lets him have a portion of the farm to raise his beef cattle.  Together, Brandon and his father estimate that this land rental is worth $1000 per year. </a:t>
            </a:r>
            <a:endParaRPr lang="en-US" dirty="0"/>
          </a:p>
        </p:txBody>
      </p:sp>
    </p:spTree>
    <p:extLst>
      <p:ext uri="{BB962C8B-B14F-4D97-AF65-F5344CB8AC3E}">
        <p14:creationId xmlns:p14="http://schemas.microsoft.com/office/powerpoint/2010/main" val="1903526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This is a perfect example of an SAE labor exchange.</a:t>
            </a:r>
            <a:endParaRPr lang="en-US" sz="2800" dirty="0"/>
          </a:p>
        </p:txBody>
      </p:sp>
      <p:pic>
        <p:nvPicPr>
          <p:cNvPr id="4" name="Content Placeholder 3" descr="Screen Shot 2015-06-16 at 8.01.47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291" t="7608" r="12448" b="17496"/>
          <a:stretch/>
        </p:blipFill>
        <p:spPr>
          <a:xfrm>
            <a:off x="211667" y="1280209"/>
            <a:ext cx="8932333" cy="5482916"/>
          </a:xfrm>
        </p:spPr>
      </p:pic>
      <p:sp>
        <p:nvSpPr>
          <p:cNvPr id="3" name="Left Arrow 2"/>
          <p:cNvSpPr/>
          <p:nvPr/>
        </p:nvSpPr>
        <p:spPr>
          <a:xfrm>
            <a:off x="6604000" y="3354917"/>
            <a:ext cx="1037166" cy="52916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4864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SAE Labor Exchange will bring you to this page.</a:t>
            </a:r>
            <a:endParaRPr lang="en-US" sz="2800" dirty="0"/>
          </a:p>
        </p:txBody>
      </p:sp>
      <p:pic>
        <p:nvPicPr>
          <p:cNvPr id="5" name="Content Placeholder 4" descr="Screen Shot 2015-06-16 at 8.08.23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11291" t="8020" r="12448" b="18317"/>
          <a:stretch/>
        </p:blipFill>
        <p:spPr>
          <a:xfrm>
            <a:off x="359835" y="1523999"/>
            <a:ext cx="8537350" cy="5154084"/>
          </a:xfrm>
        </p:spPr>
      </p:pic>
    </p:spTree>
    <p:extLst>
      <p:ext uri="{BB962C8B-B14F-4D97-AF65-F5344CB8AC3E}">
        <p14:creationId xmlns:p14="http://schemas.microsoft.com/office/powerpoint/2010/main" val="283112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Here’s how Brandon would fill this out.  First, if he wants to enter an item like this once per year, the date doesn’t really matter.  When entering your own records, you can enter a labor exchange as often as you’d like.</a:t>
            </a:r>
            <a:endParaRPr lang="en-US" sz="2400" dirty="0"/>
          </a:p>
        </p:txBody>
      </p:sp>
      <p:pic>
        <p:nvPicPr>
          <p:cNvPr id="4" name="Content Placeholder 3" descr="Screen Shot 2015-06-16 at 8.11.2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8225" r="12577" b="18318"/>
          <a:stretch/>
        </p:blipFill>
        <p:spPr>
          <a:xfrm>
            <a:off x="296332" y="1705259"/>
            <a:ext cx="8530167" cy="5152741"/>
          </a:xfrm>
        </p:spPr>
      </p:pic>
      <p:sp>
        <p:nvSpPr>
          <p:cNvPr id="5" name="Right Arrow 4"/>
          <p:cNvSpPr/>
          <p:nvPr/>
        </p:nvSpPr>
        <p:spPr>
          <a:xfrm>
            <a:off x="2561167" y="3111500"/>
            <a:ext cx="751417" cy="4233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4243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For “Value”, we would enter the amount received for the services provided.</a:t>
            </a:r>
            <a:endParaRPr lang="en-US" sz="2400" dirty="0"/>
          </a:p>
        </p:txBody>
      </p:sp>
      <p:pic>
        <p:nvPicPr>
          <p:cNvPr id="4" name="Content Placeholder 3" descr="Screen Shot 2015-06-16 at 8.11.2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8225" r="12577" b="18318"/>
          <a:stretch/>
        </p:blipFill>
        <p:spPr>
          <a:xfrm>
            <a:off x="296332" y="1705259"/>
            <a:ext cx="8530167" cy="5152741"/>
          </a:xfrm>
        </p:spPr>
      </p:pic>
      <p:sp>
        <p:nvSpPr>
          <p:cNvPr id="5" name="Right Arrow 4"/>
          <p:cNvSpPr/>
          <p:nvPr/>
        </p:nvSpPr>
        <p:spPr>
          <a:xfrm>
            <a:off x="5492750" y="3111500"/>
            <a:ext cx="751417" cy="4233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6166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For Income, we need to select the project which you labor most closely fits under.  For this example, it would be Beef Cattle.</a:t>
            </a:r>
            <a:endParaRPr lang="en-US" sz="2400" dirty="0"/>
          </a:p>
        </p:txBody>
      </p:sp>
      <p:pic>
        <p:nvPicPr>
          <p:cNvPr id="4" name="Content Placeholder 3" descr="Screen Shot 2015-06-16 at 8.11.2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8225" r="12577" b="18318"/>
          <a:stretch/>
        </p:blipFill>
        <p:spPr>
          <a:xfrm>
            <a:off x="296332" y="1705259"/>
            <a:ext cx="8530167" cy="5152741"/>
          </a:xfrm>
        </p:spPr>
      </p:pic>
      <p:sp>
        <p:nvSpPr>
          <p:cNvPr id="5" name="Right Arrow 4"/>
          <p:cNvSpPr/>
          <p:nvPr/>
        </p:nvSpPr>
        <p:spPr>
          <a:xfrm>
            <a:off x="2148416" y="3630083"/>
            <a:ext cx="751417" cy="4233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2221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For Expense, we need to select the project that is gaining income from our labor, once again this would be beef cattle in this example.</a:t>
            </a:r>
            <a:endParaRPr lang="en-US" sz="2400" dirty="0"/>
          </a:p>
        </p:txBody>
      </p:sp>
      <p:pic>
        <p:nvPicPr>
          <p:cNvPr id="4" name="Content Placeholder 3" descr="Screen Shot 2015-06-16 at 8.11.2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8225" r="12577" b="18318"/>
          <a:stretch/>
        </p:blipFill>
        <p:spPr>
          <a:xfrm>
            <a:off x="296332" y="1705259"/>
            <a:ext cx="8530167" cy="5152741"/>
          </a:xfrm>
        </p:spPr>
      </p:pic>
      <p:sp>
        <p:nvSpPr>
          <p:cNvPr id="5" name="Right Arrow 4"/>
          <p:cNvSpPr/>
          <p:nvPr/>
        </p:nvSpPr>
        <p:spPr>
          <a:xfrm>
            <a:off x="5397499" y="3630083"/>
            <a:ext cx="751417" cy="4233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4749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When you click the link you will see these three options.  Simply choose between entering income or expenses.  We will do examples for each.</a:t>
            </a:r>
            <a:endParaRPr lang="en-US" sz="2800" dirty="0"/>
          </a:p>
        </p:txBody>
      </p:sp>
      <p:pic>
        <p:nvPicPr>
          <p:cNvPr id="4" name="Content Placeholder 3" descr="Screen Shot 2015-06-15 at 2.05.59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677" t="7608" r="12192" b="17700"/>
          <a:stretch/>
        </p:blipFill>
        <p:spPr>
          <a:xfrm>
            <a:off x="254000" y="1531464"/>
            <a:ext cx="8686800" cy="5326536"/>
          </a:xfrm>
        </p:spPr>
      </p:pic>
    </p:spTree>
    <p:extLst>
      <p:ext uri="{BB962C8B-B14F-4D97-AF65-F5344CB8AC3E}">
        <p14:creationId xmlns:p14="http://schemas.microsoft.com/office/powerpoint/2010/main" val="3172260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In the list under “Expense” we need to select the type of item we are receiving.  In this case it would be rent because Brandon is utilizing land he doesn’t own himself.</a:t>
            </a:r>
            <a:endParaRPr lang="en-US" sz="2400" dirty="0"/>
          </a:p>
        </p:txBody>
      </p:sp>
      <p:pic>
        <p:nvPicPr>
          <p:cNvPr id="4" name="Content Placeholder 3" descr="Screen Shot 2015-06-16 at 8.11.2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8225" r="12577" b="18318"/>
          <a:stretch/>
        </p:blipFill>
        <p:spPr>
          <a:xfrm>
            <a:off x="296332" y="1705259"/>
            <a:ext cx="8530167" cy="5152741"/>
          </a:xfrm>
        </p:spPr>
      </p:pic>
      <p:sp>
        <p:nvSpPr>
          <p:cNvPr id="5" name="Right Arrow 4"/>
          <p:cNvSpPr/>
          <p:nvPr/>
        </p:nvSpPr>
        <p:spPr>
          <a:xfrm rot="10800000">
            <a:off x="7207249" y="5005917"/>
            <a:ext cx="751417" cy="4233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976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Finally, you can put an optional memo to help you keep track of your entries.  Be sure to hit save!</a:t>
            </a:r>
            <a:endParaRPr lang="en-US" sz="2400" dirty="0"/>
          </a:p>
        </p:txBody>
      </p:sp>
      <p:pic>
        <p:nvPicPr>
          <p:cNvPr id="4" name="Content Placeholder 3" descr="Screen Shot 2015-06-16 at 8.11.2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8225" r="12577" b="18318"/>
          <a:stretch/>
        </p:blipFill>
        <p:spPr>
          <a:xfrm>
            <a:off x="296332" y="1705259"/>
            <a:ext cx="8530167" cy="5152741"/>
          </a:xfrm>
        </p:spPr>
      </p:pic>
      <p:sp>
        <p:nvSpPr>
          <p:cNvPr id="5" name="Right Arrow 4"/>
          <p:cNvSpPr/>
          <p:nvPr/>
        </p:nvSpPr>
        <p:spPr>
          <a:xfrm rot="10800000">
            <a:off x="4773082" y="5905500"/>
            <a:ext cx="751417" cy="4233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8757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Non-Cash Example #2</a:t>
            </a:r>
            <a:endParaRPr lang="en-US" dirty="0"/>
          </a:p>
        </p:txBody>
      </p:sp>
      <p:sp>
        <p:nvSpPr>
          <p:cNvPr id="3" name="Content Placeholder 2"/>
          <p:cNvSpPr>
            <a:spLocks noGrp="1"/>
          </p:cNvSpPr>
          <p:nvPr>
            <p:ph idx="1"/>
          </p:nvPr>
        </p:nvSpPr>
        <p:spPr/>
        <p:txBody>
          <a:bodyPr/>
          <a:lstStyle/>
          <a:p>
            <a:r>
              <a:rPr lang="en-US" dirty="0" smtClean="0"/>
              <a:t>Brandon decided to use some excess fertilizer from his banana pepper project to fertilize his cattle pasture.  He estimates the value of this fertilizer at $150.</a:t>
            </a:r>
            <a:endParaRPr lang="en-US" dirty="0"/>
          </a:p>
        </p:txBody>
      </p:sp>
    </p:spTree>
    <p:extLst>
      <p:ext uri="{BB962C8B-B14F-4D97-AF65-F5344CB8AC3E}">
        <p14:creationId xmlns:p14="http://schemas.microsoft.com/office/powerpoint/2010/main" val="3666497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This would be an example of a transfer/barter.</a:t>
            </a:r>
            <a:endParaRPr lang="en-US" sz="2800" dirty="0"/>
          </a:p>
        </p:txBody>
      </p:sp>
      <p:pic>
        <p:nvPicPr>
          <p:cNvPr id="4" name="Content Placeholder 3" descr="Screen Shot 2015-06-16 at 8.01.47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291" t="7608" r="12448" b="17496"/>
          <a:stretch/>
        </p:blipFill>
        <p:spPr>
          <a:xfrm>
            <a:off x="211667" y="1280209"/>
            <a:ext cx="8932333" cy="5482916"/>
          </a:xfrm>
        </p:spPr>
      </p:pic>
      <p:sp>
        <p:nvSpPr>
          <p:cNvPr id="3" name="Left Arrow 2"/>
          <p:cNvSpPr/>
          <p:nvPr/>
        </p:nvSpPr>
        <p:spPr>
          <a:xfrm>
            <a:off x="6085417" y="4212167"/>
            <a:ext cx="1037166" cy="52916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2357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This is the Transfer/Barter Page.</a:t>
            </a:r>
            <a:endParaRPr lang="en-US" sz="2800" dirty="0"/>
          </a:p>
        </p:txBody>
      </p:sp>
      <p:pic>
        <p:nvPicPr>
          <p:cNvPr id="4" name="Content Placeholder 3" descr="Screen Shot 2015-06-16 at 8.23.08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034" t="8019" r="12705" b="15437"/>
          <a:stretch/>
        </p:blipFill>
        <p:spPr>
          <a:xfrm>
            <a:off x="213784" y="1468360"/>
            <a:ext cx="8591550" cy="5389640"/>
          </a:xfrm>
        </p:spPr>
      </p:pic>
    </p:spTree>
    <p:extLst>
      <p:ext uri="{BB962C8B-B14F-4D97-AF65-F5344CB8AC3E}">
        <p14:creationId xmlns:p14="http://schemas.microsoft.com/office/powerpoint/2010/main" val="25082736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This is what our completed Transfer/Barter page would look like.</a:t>
            </a:r>
            <a:endParaRPr lang="en-US" sz="2800" dirty="0"/>
          </a:p>
        </p:txBody>
      </p:sp>
      <p:pic>
        <p:nvPicPr>
          <p:cNvPr id="4" name="Content Placeholder 3" descr="Screen Shot 2015-06-16 at 8.24.52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548" t="8020" r="12448" b="16054"/>
          <a:stretch/>
        </p:blipFill>
        <p:spPr>
          <a:xfrm>
            <a:off x="457200" y="1545166"/>
            <a:ext cx="8244415" cy="5147527"/>
          </a:xfrm>
        </p:spPr>
      </p:pic>
    </p:spTree>
    <p:extLst>
      <p:ext uri="{BB962C8B-B14F-4D97-AF65-F5344CB8AC3E}">
        <p14:creationId xmlns:p14="http://schemas.microsoft.com/office/powerpoint/2010/main" val="1319145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value would represent the worth of the item being transferred.</a:t>
            </a:r>
            <a:endParaRPr lang="en-US" sz="2800" dirty="0"/>
          </a:p>
        </p:txBody>
      </p:sp>
      <p:pic>
        <p:nvPicPr>
          <p:cNvPr id="4" name="Content Placeholder 3" descr="Screen Shot 2015-06-16 at 8.24.52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548" t="8020" r="12448" b="16054"/>
          <a:stretch/>
        </p:blipFill>
        <p:spPr>
          <a:xfrm>
            <a:off x="457200" y="1545166"/>
            <a:ext cx="8244415" cy="5147527"/>
          </a:xfrm>
        </p:spPr>
      </p:pic>
      <p:sp>
        <p:nvSpPr>
          <p:cNvPr id="5" name="Right Arrow 4"/>
          <p:cNvSpPr/>
          <p:nvPr/>
        </p:nvSpPr>
        <p:spPr>
          <a:xfrm>
            <a:off x="5355167" y="2899833"/>
            <a:ext cx="751417" cy="4233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3097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On “Income” we select the project that is losing inventory.</a:t>
            </a:r>
            <a:endParaRPr lang="en-US" sz="2800" dirty="0"/>
          </a:p>
        </p:txBody>
      </p:sp>
      <p:pic>
        <p:nvPicPr>
          <p:cNvPr id="4" name="Content Placeholder 3" descr="Screen Shot 2015-06-16 at 8.24.52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548" t="8020" r="12448" b="16054"/>
          <a:stretch/>
        </p:blipFill>
        <p:spPr>
          <a:xfrm>
            <a:off x="457200" y="1545166"/>
            <a:ext cx="8244415" cy="5147527"/>
          </a:xfrm>
        </p:spPr>
      </p:pic>
      <p:sp>
        <p:nvSpPr>
          <p:cNvPr id="5" name="Right Arrow 4"/>
          <p:cNvSpPr/>
          <p:nvPr/>
        </p:nvSpPr>
        <p:spPr>
          <a:xfrm>
            <a:off x="3090334" y="3323166"/>
            <a:ext cx="751417" cy="4233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46335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On “Expense” we select the project that is </a:t>
            </a:r>
            <a:br>
              <a:rPr lang="en-US" sz="2800" dirty="0" smtClean="0"/>
            </a:br>
            <a:r>
              <a:rPr lang="en-US" sz="2800" dirty="0" smtClean="0"/>
              <a:t>gaining inventory.</a:t>
            </a:r>
            <a:endParaRPr lang="en-US" sz="2800" dirty="0"/>
          </a:p>
        </p:txBody>
      </p:sp>
      <p:pic>
        <p:nvPicPr>
          <p:cNvPr id="4" name="Content Placeholder 3" descr="Screen Shot 2015-06-16 at 8.24.52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548" t="8020" r="12448" b="16054"/>
          <a:stretch/>
        </p:blipFill>
        <p:spPr>
          <a:xfrm>
            <a:off x="457200" y="1545166"/>
            <a:ext cx="8244415" cy="5147527"/>
          </a:xfrm>
        </p:spPr>
      </p:pic>
      <p:sp>
        <p:nvSpPr>
          <p:cNvPr id="5" name="Right Arrow 4"/>
          <p:cNvSpPr/>
          <p:nvPr/>
        </p:nvSpPr>
        <p:spPr>
          <a:xfrm>
            <a:off x="5334001" y="3407833"/>
            <a:ext cx="751417" cy="4233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45098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Under “Expense” we need to select the type of item being transferred.</a:t>
            </a:r>
            <a:endParaRPr lang="en-US" sz="2800" dirty="0"/>
          </a:p>
        </p:txBody>
      </p:sp>
      <p:pic>
        <p:nvPicPr>
          <p:cNvPr id="4" name="Content Placeholder 3" descr="Screen Shot 2015-06-16 at 8.24.52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548" t="8020" r="12448" b="16054"/>
          <a:stretch/>
        </p:blipFill>
        <p:spPr>
          <a:xfrm>
            <a:off x="457200" y="1545166"/>
            <a:ext cx="8244415" cy="5147527"/>
          </a:xfrm>
        </p:spPr>
      </p:pic>
      <p:sp>
        <p:nvSpPr>
          <p:cNvPr id="5" name="Right Arrow 4"/>
          <p:cNvSpPr/>
          <p:nvPr/>
        </p:nvSpPr>
        <p:spPr>
          <a:xfrm rot="10800000">
            <a:off x="6942667" y="4730750"/>
            <a:ext cx="751417" cy="4233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9899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Income examples- We will enter all these on the same date.</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Brandon sold $850 in banana peppers at the farmers market from 6/1-6/15.</a:t>
            </a:r>
          </a:p>
          <a:p>
            <a:pPr marL="514350" indent="-514350">
              <a:buAutoNum type="arabicPeriod"/>
            </a:pPr>
            <a:r>
              <a:rPr lang="en-US" dirty="0" smtClean="0"/>
              <a:t>Brandon showed a market steer at the county fair and received $30 in premium money.</a:t>
            </a:r>
          </a:p>
          <a:p>
            <a:pPr marL="514350" indent="-514350">
              <a:buAutoNum type="arabicPeriod"/>
            </a:pPr>
            <a:r>
              <a:rPr lang="en-US" dirty="0" smtClean="0"/>
              <a:t>Brandon sold a steer at the stockyard for $750. </a:t>
            </a:r>
            <a:endParaRPr lang="en-US" dirty="0"/>
          </a:p>
        </p:txBody>
      </p:sp>
    </p:spTree>
    <p:extLst>
      <p:ext uri="{BB962C8B-B14F-4D97-AF65-F5344CB8AC3E}">
        <p14:creationId xmlns:p14="http://schemas.microsoft.com/office/powerpoint/2010/main" val="29459926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And we can also make a memo for personal use. </a:t>
            </a:r>
            <a:br>
              <a:rPr lang="en-US" sz="2800" dirty="0" smtClean="0"/>
            </a:br>
            <a:r>
              <a:rPr lang="en-US" sz="2800" dirty="0" smtClean="0"/>
              <a:t>Don’t forget to click save!</a:t>
            </a:r>
            <a:endParaRPr lang="en-US" sz="2800" dirty="0"/>
          </a:p>
        </p:txBody>
      </p:sp>
      <p:pic>
        <p:nvPicPr>
          <p:cNvPr id="4" name="Content Placeholder 3" descr="Screen Shot 2015-06-16 at 8.24.52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548" t="8020" r="12448" b="16054"/>
          <a:stretch/>
        </p:blipFill>
        <p:spPr>
          <a:xfrm>
            <a:off x="457200" y="1545166"/>
            <a:ext cx="8244415" cy="5147527"/>
          </a:xfrm>
        </p:spPr>
      </p:pic>
      <p:sp>
        <p:nvSpPr>
          <p:cNvPr id="5" name="Right Arrow 4"/>
          <p:cNvSpPr/>
          <p:nvPr/>
        </p:nvSpPr>
        <p:spPr>
          <a:xfrm rot="10800000">
            <a:off x="4783667" y="5778500"/>
            <a:ext cx="751417" cy="4233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60290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Non-Cash Example #3</a:t>
            </a:r>
            <a:endParaRPr lang="en-US" dirty="0"/>
          </a:p>
        </p:txBody>
      </p:sp>
      <p:sp>
        <p:nvSpPr>
          <p:cNvPr id="3" name="Content Placeholder 2"/>
          <p:cNvSpPr>
            <a:spLocks noGrp="1"/>
          </p:cNvSpPr>
          <p:nvPr>
            <p:ph idx="1"/>
          </p:nvPr>
        </p:nvSpPr>
        <p:spPr/>
        <p:txBody>
          <a:bodyPr/>
          <a:lstStyle/>
          <a:p>
            <a:pPr marL="0" indent="0">
              <a:buNone/>
            </a:pPr>
            <a:r>
              <a:rPr lang="en-US" dirty="0" smtClean="0"/>
              <a:t>Brandon’s grandfather decided to give all his grandchildren a calf.  Brandon selected a steer estimated to be worth $750.</a:t>
            </a:r>
            <a:endParaRPr lang="en-US" dirty="0"/>
          </a:p>
        </p:txBody>
      </p:sp>
    </p:spTree>
    <p:extLst>
      <p:ext uri="{BB962C8B-B14F-4D97-AF65-F5344CB8AC3E}">
        <p14:creationId xmlns:p14="http://schemas.microsoft.com/office/powerpoint/2010/main" val="36581566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This would be an example of “Receive a gift”.</a:t>
            </a:r>
            <a:endParaRPr lang="en-US" sz="2800" dirty="0"/>
          </a:p>
        </p:txBody>
      </p:sp>
      <p:pic>
        <p:nvPicPr>
          <p:cNvPr id="4" name="Content Placeholder 3" descr="Screen Shot 2015-06-16 at 8.01.47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291" t="7608" r="12448" b="17496"/>
          <a:stretch/>
        </p:blipFill>
        <p:spPr>
          <a:xfrm>
            <a:off x="211667" y="1280209"/>
            <a:ext cx="8932333" cy="5482916"/>
          </a:xfrm>
        </p:spPr>
      </p:pic>
      <p:sp>
        <p:nvSpPr>
          <p:cNvPr id="3" name="Left Arrow 2"/>
          <p:cNvSpPr/>
          <p:nvPr/>
        </p:nvSpPr>
        <p:spPr>
          <a:xfrm>
            <a:off x="6487584" y="4603750"/>
            <a:ext cx="1037166" cy="52916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6563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This is what the Non-Cash Gift page will look like.</a:t>
            </a:r>
            <a:endParaRPr lang="en-US" sz="2800" dirty="0"/>
          </a:p>
        </p:txBody>
      </p:sp>
      <p:pic>
        <p:nvPicPr>
          <p:cNvPr id="6" name="Content Placeholder 5" descr="Screen Shot 2015-06-16 at 8.34.27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677" t="7608" r="12449" b="18318"/>
          <a:stretch/>
        </p:blipFill>
        <p:spPr>
          <a:xfrm>
            <a:off x="349250" y="1576915"/>
            <a:ext cx="8456083" cy="5159645"/>
          </a:xfrm>
        </p:spPr>
      </p:pic>
    </p:spTree>
    <p:extLst>
      <p:ext uri="{BB962C8B-B14F-4D97-AF65-F5344CB8AC3E}">
        <p14:creationId xmlns:p14="http://schemas.microsoft.com/office/powerpoint/2010/main" val="23449985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And this is what our page looks like after we fill it out.</a:t>
            </a:r>
            <a:endParaRPr lang="en-US" sz="2800" dirty="0"/>
          </a:p>
        </p:txBody>
      </p:sp>
      <p:pic>
        <p:nvPicPr>
          <p:cNvPr id="4" name="Content Placeholder 3" descr="Screen Shot 2015-06-16 at 8.37.57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8020" r="12706" b="18729"/>
          <a:stretch/>
        </p:blipFill>
        <p:spPr>
          <a:xfrm>
            <a:off x="306917" y="1523471"/>
            <a:ext cx="8612716" cy="5196824"/>
          </a:xfrm>
        </p:spPr>
      </p:pic>
    </p:spTree>
    <p:extLst>
      <p:ext uri="{BB962C8B-B14F-4D97-AF65-F5344CB8AC3E}">
        <p14:creationId xmlns:p14="http://schemas.microsoft.com/office/powerpoint/2010/main" val="35932089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Our value will be the worth of the gift.</a:t>
            </a:r>
            <a:endParaRPr lang="en-US" sz="2800" dirty="0"/>
          </a:p>
        </p:txBody>
      </p:sp>
      <p:pic>
        <p:nvPicPr>
          <p:cNvPr id="4" name="Content Placeholder 3" descr="Screen Shot 2015-06-16 at 8.37.57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8020" r="12706" b="18729"/>
          <a:stretch/>
        </p:blipFill>
        <p:spPr>
          <a:xfrm>
            <a:off x="306917" y="1523471"/>
            <a:ext cx="8612716" cy="5196824"/>
          </a:xfrm>
        </p:spPr>
      </p:pic>
      <p:sp>
        <p:nvSpPr>
          <p:cNvPr id="3" name="Right Arrow 2"/>
          <p:cNvSpPr/>
          <p:nvPr/>
        </p:nvSpPr>
        <p:spPr>
          <a:xfrm>
            <a:off x="5556250" y="2910417"/>
            <a:ext cx="751417" cy="43391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85600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For “Expense” we will select the project that is benefiting from the gift.</a:t>
            </a:r>
            <a:endParaRPr lang="en-US" sz="2800" dirty="0"/>
          </a:p>
        </p:txBody>
      </p:sp>
      <p:pic>
        <p:nvPicPr>
          <p:cNvPr id="4" name="Content Placeholder 3" descr="Screen Shot 2015-06-16 at 8.37.57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8020" r="12706" b="18729"/>
          <a:stretch/>
        </p:blipFill>
        <p:spPr>
          <a:xfrm>
            <a:off x="306917" y="1523471"/>
            <a:ext cx="8612716" cy="5196824"/>
          </a:xfrm>
        </p:spPr>
      </p:pic>
      <p:sp>
        <p:nvSpPr>
          <p:cNvPr id="3" name="Right Arrow 2"/>
          <p:cNvSpPr/>
          <p:nvPr/>
        </p:nvSpPr>
        <p:spPr>
          <a:xfrm>
            <a:off x="5450417" y="3503084"/>
            <a:ext cx="751417" cy="43391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33365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Under “Expense” we will select the type of gift we received.  In this case, Brandon most likely plans to sell his steer, so we would select “Inventory Purchased for Resale”.</a:t>
            </a:r>
            <a:endParaRPr lang="en-US" sz="2800" dirty="0"/>
          </a:p>
        </p:txBody>
      </p:sp>
      <p:pic>
        <p:nvPicPr>
          <p:cNvPr id="4" name="Content Placeholder 3" descr="Screen Shot 2015-06-16 at 8.37.57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8020" r="12706" b="18729"/>
          <a:stretch/>
        </p:blipFill>
        <p:spPr>
          <a:xfrm>
            <a:off x="306917" y="1523471"/>
            <a:ext cx="8612716" cy="5196824"/>
          </a:xfrm>
        </p:spPr>
      </p:pic>
      <p:sp>
        <p:nvSpPr>
          <p:cNvPr id="3" name="Right Arrow 2"/>
          <p:cNvSpPr/>
          <p:nvPr/>
        </p:nvSpPr>
        <p:spPr>
          <a:xfrm rot="10800000">
            <a:off x="7408334" y="5249334"/>
            <a:ext cx="751417" cy="43391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57330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We can also add a memo. Don’t Forget to click Save!</a:t>
            </a:r>
            <a:endParaRPr lang="en-US" sz="2800" dirty="0"/>
          </a:p>
        </p:txBody>
      </p:sp>
      <p:pic>
        <p:nvPicPr>
          <p:cNvPr id="4" name="Content Placeholder 3" descr="Screen Shot 2015-06-16 at 8.37.57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8020" r="12706" b="18729"/>
          <a:stretch/>
        </p:blipFill>
        <p:spPr>
          <a:xfrm>
            <a:off x="306917" y="1523471"/>
            <a:ext cx="8612716" cy="5196824"/>
          </a:xfrm>
        </p:spPr>
      </p:pic>
      <p:sp>
        <p:nvSpPr>
          <p:cNvPr id="3" name="Right Arrow 2"/>
          <p:cNvSpPr/>
          <p:nvPr/>
        </p:nvSpPr>
        <p:spPr>
          <a:xfrm rot="10800000">
            <a:off x="4730751" y="5789084"/>
            <a:ext cx="751417" cy="43391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57335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Non-Cash Example #4</a:t>
            </a:r>
            <a:endParaRPr lang="en-US" dirty="0"/>
          </a:p>
        </p:txBody>
      </p:sp>
      <p:sp>
        <p:nvSpPr>
          <p:cNvPr id="3" name="Content Placeholder 2"/>
          <p:cNvSpPr>
            <a:spLocks noGrp="1"/>
          </p:cNvSpPr>
          <p:nvPr>
            <p:ph idx="1"/>
          </p:nvPr>
        </p:nvSpPr>
        <p:spPr/>
        <p:txBody>
          <a:bodyPr/>
          <a:lstStyle/>
          <a:p>
            <a:pPr marL="0" indent="0">
              <a:buNone/>
            </a:pPr>
            <a:r>
              <a:rPr lang="en-US" dirty="0" smtClean="0"/>
              <a:t>Brandon’s family decided to have a cookout and Brandon made fried Banana Peppers to share with everyone. He estimated the value of the peppers he used to be $10.</a:t>
            </a:r>
            <a:endParaRPr lang="en-US" dirty="0"/>
          </a:p>
        </p:txBody>
      </p:sp>
    </p:spTree>
    <p:extLst>
      <p:ext uri="{BB962C8B-B14F-4D97-AF65-F5344CB8AC3E}">
        <p14:creationId xmlns:p14="http://schemas.microsoft.com/office/powerpoint/2010/main" val="1713576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This is what the Income Transaction page looks like.</a:t>
            </a:r>
            <a:endParaRPr lang="en-US" dirty="0"/>
          </a:p>
        </p:txBody>
      </p:sp>
      <p:pic>
        <p:nvPicPr>
          <p:cNvPr id="4" name="Content Placeholder 3" descr="Screen Shot 2015-06-15 at 2.11.09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7607" r="12320" b="25520"/>
          <a:stretch/>
        </p:blipFill>
        <p:spPr>
          <a:xfrm>
            <a:off x="84668" y="1682750"/>
            <a:ext cx="9059332" cy="4965063"/>
          </a:xfrm>
        </p:spPr>
      </p:pic>
    </p:spTree>
    <p:extLst>
      <p:ext uri="{BB962C8B-B14F-4D97-AF65-F5344CB8AC3E}">
        <p14:creationId xmlns:p14="http://schemas.microsoft.com/office/powerpoint/2010/main" val="13420916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This would be an example of items “Used at Home”.</a:t>
            </a:r>
            <a:endParaRPr lang="en-US" sz="2800" dirty="0"/>
          </a:p>
        </p:txBody>
      </p:sp>
      <p:pic>
        <p:nvPicPr>
          <p:cNvPr id="4" name="Content Placeholder 3" descr="Screen Shot 2015-06-16 at 8.01.47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291" t="7608" r="12448" b="17496"/>
          <a:stretch/>
        </p:blipFill>
        <p:spPr>
          <a:xfrm>
            <a:off x="211667" y="1280209"/>
            <a:ext cx="8932333" cy="5482916"/>
          </a:xfrm>
        </p:spPr>
      </p:pic>
      <p:sp>
        <p:nvSpPr>
          <p:cNvPr id="3" name="Left Arrow 2"/>
          <p:cNvSpPr/>
          <p:nvPr/>
        </p:nvSpPr>
        <p:spPr>
          <a:xfrm>
            <a:off x="6392334" y="5037667"/>
            <a:ext cx="1037166" cy="52916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22890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Here is what the “Used at Home” page looks like.</a:t>
            </a:r>
            <a:endParaRPr lang="en-US" sz="2800" dirty="0"/>
          </a:p>
        </p:txBody>
      </p:sp>
      <p:pic>
        <p:nvPicPr>
          <p:cNvPr id="4" name="Content Placeholder 3" descr="Screen Shot 2015-06-16 at 8.44.41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548" t="8226" r="12448" b="35190"/>
          <a:stretch/>
        </p:blipFill>
        <p:spPr>
          <a:xfrm>
            <a:off x="0" y="1714500"/>
            <a:ext cx="9144000" cy="4254822"/>
          </a:xfrm>
        </p:spPr>
      </p:pic>
    </p:spTree>
    <p:extLst>
      <p:ext uri="{BB962C8B-B14F-4D97-AF65-F5344CB8AC3E}">
        <p14:creationId xmlns:p14="http://schemas.microsoft.com/office/powerpoint/2010/main" val="13006075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And here it is with our information completed.</a:t>
            </a:r>
            <a:endParaRPr lang="en-US" sz="2800" dirty="0"/>
          </a:p>
        </p:txBody>
      </p:sp>
      <p:pic>
        <p:nvPicPr>
          <p:cNvPr id="4" name="Content Placeholder 3" descr="Screen Shot 2015-06-16 at 8.46.11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19" t="7608" r="12449" b="35602"/>
          <a:stretch/>
        </p:blipFill>
        <p:spPr>
          <a:xfrm>
            <a:off x="0" y="1682749"/>
            <a:ext cx="9125594" cy="4254501"/>
          </a:xfrm>
        </p:spPr>
      </p:pic>
    </p:spTree>
    <p:extLst>
      <p:ext uri="{BB962C8B-B14F-4D97-AF65-F5344CB8AC3E}">
        <p14:creationId xmlns:p14="http://schemas.microsoft.com/office/powerpoint/2010/main" val="5466803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value is the worth of the products we used.</a:t>
            </a:r>
            <a:endParaRPr lang="en-US" sz="2800" dirty="0"/>
          </a:p>
        </p:txBody>
      </p:sp>
      <p:pic>
        <p:nvPicPr>
          <p:cNvPr id="4" name="Content Placeholder 3" descr="Screen Shot 2015-06-16 at 8.46.11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19" t="7608" r="12449" b="35602"/>
          <a:stretch/>
        </p:blipFill>
        <p:spPr>
          <a:xfrm>
            <a:off x="0" y="1682749"/>
            <a:ext cx="9125594" cy="4254501"/>
          </a:xfrm>
        </p:spPr>
      </p:pic>
      <p:sp>
        <p:nvSpPr>
          <p:cNvPr id="3" name="Right Arrow 2"/>
          <p:cNvSpPr/>
          <p:nvPr/>
        </p:nvSpPr>
        <p:spPr>
          <a:xfrm>
            <a:off x="5588001" y="3249083"/>
            <a:ext cx="783166" cy="39158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32533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Experience is the SAE from which we used the products.</a:t>
            </a:r>
            <a:endParaRPr lang="en-US" sz="2800" dirty="0"/>
          </a:p>
        </p:txBody>
      </p:sp>
      <p:pic>
        <p:nvPicPr>
          <p:cNvPr id="4" name="Content Placeholder 3" descr="Screen Shot 2015-06-16 at 8.46.11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19" t="7608" r="12449" b="35602"/>
          <a:stretch/>
        </p:blipFill>
        <p:spPr>
          <a:xfrm>
            <a:off x="0" y="1682749"/>
            <a:ext cx="9125594" cy="4254501"/>
          </a:xfrm>
        </p:spPr>
      </p:pic>
      <p:sp>
        <p:nvSpPr>
          <p:cNvPr id="3" name="Right Arrow 2"/>
          <p:cNvSpPr/>
          <p:nvPr/>
        </p:nvSpPr>
        <p:spPr>
          <a:xfrm>
            <a:off x="1989668" y="3799416"/>
            <a:ext cx="783166" cy="39158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76159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And, as usual, we can make a memo.  Don’t forget to click Save!</a:t>
            </a:r>
            <a:endParaRPr lang="en-US" sz="2800" dirty="0"/>
          </a:p>
        </p:txBody>
      </p:sp>
      <p:pic>
        <p:nvPicPr>
          <p:cNvPr id="4" name="Content Placeholder 3" descr="Screen Shot 2015-06-16 at 8.46.11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19" t="7608" r="12449" b="35602"/>
          <a:stretch/>
        </p:blipFill>
        <p:spPr>
          <a:xfrm>
            <a:off x="0" y="1682749"/>
            <a:ext cx="9125594" cy="4254501"/>
          </a:xfrm>
        </p:spPr>
      </p:pic>
      <p:sp>
        <p:nvSpPr>
          <p:cNvPr id="3" name="Right Arrow 2"/>
          <p:cNvSpPr/>
          <p:nvPr/>
        </p:nvSpPr>
        <p:spPr>
          <a:xfrm>
            <a:off x="2233085" y="4265083"/>
            <a:ext cx="783166" cy="39158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84042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Non-Cash Example #5</a:t>
            </a:r>
            <a:endParaRPr lang="en-US" dirty="0"/>
          </a:p>
        </p:txBody>
      </p:sp>
      <p:sp>
        <p:nvSpPr>
          <p:cNvPr id="3" name="Content Placeholder 2"/>
          <p:cNvSpPr>
            <a:spLocks noGrp="1"/>
          </p:cNvSpPr>
          <p:nvPr>
            <p:ph idx="1"/>
          </p:nvPr>
        </p:nvSpPr>
        <p:spPr/>
        <p:txBody>
          <a:bodyPr/>
          <a:lstStyle/>
          <a:p>
            <a:pPr marL="0" indent="0">
              <a:buNone/>
            </a:pPr>
            <a:r>
              <a:rPr lang="en-US" dirty="0" smtClean="0"/>
              <a:t>Brandon’s heifer had a calf on 6/16/15.  She is now a cow with an estimated value of $1200.</a:t>
            </a:r>
            <a:endParaRPr lang="en-US" dirty="0"/>
          </a:p>
        </p:txBody>
      </p:sp>
    </p:spTree>
    <p:extLst>
      <p:ext uri="{BB962C8B-B14F-4D97-AF65-F5344CB8AC3E}">
        <p14:creationId xmlns:p14="http://schemas.microsoft.com/office/powerpoint/2010/main" val="42367001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Here we would “Transfer to Capital Item”.</a:t>
            </a:r>
            <a:endParaRPr lang="en-US" sz="2800" dirty="0"/>
          </a:p>
        </p:txBody>
      </p:sp>
      <p:pic>
        <p:nvPicPr>
          <p:cNvPr id="4" name="Content Placeholder 3" descr="Screen Shot 2015-06-16 at 8.01.47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291" t="7608" r="12448" b="17496"/>
          <a:stretch/>
        </p:blipFill>
        <p:spPr>
          <a:xfrm>
            <a:off x="211667" y="1280209"/>
            <a:ext cx="8932333" cy="5482916"/>
          </a:xfrm>
        </p:spPr>
      </p:pic>
      <p:sp>
        <p:nvSpPr>
          <p:cNvPr id="3" name="Left Arrow 2"/>
          <p:cNvSpPr/>
          <p:nvPr/>
        </p:nvSpPr>
        <p:spPr>
          <a:xfrm>
            <a:off x="6604001" y="5461000"/>
            <a:ext cx="1037166" cy="52916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08196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This is what the Capital Item Transfer Page looks like.</a:t>
            </a:r>
            <a:endParaRPr lang="en-US" sz="2800" dirty="0"/>
          </a:p>
        </p:txBody>
      </p:sp>
      <p:pic>
        <p:nvPicPr>
          <p:cNvPr id="4" name="Content Placeholder 3" descr="Screen Shot 2015-06-16 at 8.51.11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7813" r="12191" b="32927"/>
          <a:stretch/>
        </p:blipFill>
        <p:spPr>
          <a:xfrm>
            <a:off x="0" y="1693332"/>
            <a:ext cx="9144000" cy="4433454"/>
          </a:xfrm>
        </p:spPr>
      </p:pic>
    </p:spTree>
    <p:extLst>
      <p:ext uri="{BB962C8B-B14F-4D97-AF65-F5344CB8AC3E}">
        <p14:creationId xmlns:p14="http://schemas.microsoft.com/office/powerpoint/2010/main" val="9738102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And here is what our page looks like after we fill it out.</a:t>
            </a:r>
            <a:endParaRPr lang="en-US" sz="3200" dirty="0"/>
          </a:p>
        </p:txBody>
      </p:sp>
      <p:pic>
        <p:nvPicPr>
          <p:cNvPr id="4" name="Content Placeholder 3" descr="Screen Shot 2015-06-16 at 8.53.3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291" t="8225" r="12448" b="33338"/>
          <a:stretch/>
        </p:blipFill>
        <p:spPr>
          <a:xfrm>
            <a:off x="0" y="1714499"/>
            <a:ext cx="9126598" cy="4370917"/>
          </a:xfrm>
        </p:spPr>
      </p:pic>
    </p:spTree>
    <p:extLst>
      <p:ext uri="{BB962C8B-B14F-4D97-AF65-F5344CB8AC3E}">
        <p14:creationId xmlns:p14="http://schemas.microsoft.com/office/powerpoint/2010/main" val="587466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This is what it looks like after we we enter our information for Brandon.</a:t>
            </a:r>
            <a:endParaRPr lang="en-US" dirty="0"/>
          </a:p>
        </p:txBody>
      </p:sp>
      <p:pic>
        <p:nvPicPr>
          <p:cNvPr id="4" name="Content Placeholder 3" descr="Screen Shot 2015-06-15 at 2.13.2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548" t="7813" r="12448" b="25931"/>
          <a:stretch/>
        </p:blipFill>
        <p:spPr>
          <a:xfrm>
            <a:off x="0" y="1693333"/>
            <a:ext cx="9144000" cy="4982010"/>
          </a:xfrm>
        </p:spPr>
      </p:pic>
    </p:spTree>
    <p:extLst>
      <p:ext uri="{BB962C8B-B14F-4D97-AF65-F5344CB8AC3E}">
        <p14:creationId xmlns:p14="http://schemas.microsoft.com/office/powerpoint/2010/main" val="40841309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value is the current worth of the item we are transferring to capital.</a:t>
            </a:r>
            <a:endParaRPr lang="en-US" sz="3200" dirty="0"/>
          </a:p>
        </p:txBody>
      </p:sp>
      <p:pic>
        <p:nvPicPr>
          <p:cNvPr id="4" name="Content Placeholder 3" descr="Screen Shot 2015-06-16 at 8.53.3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291" t="8225" r="12448" b="33338"/>
          <a:stretch/>
        </p:blipFill>
        <p:spPr>
          <a:xfrm>
            <a:off x="0" y="1714499"/>
            <a:ext cx="9126598" cy="4370917"/>
          </a:xfrm>
        </p:spPr>
      </p:pic>
      <p:sp>
        <p:nvSpPr>
          <p:cNvPr id="3" name="Right Arrow 2"/>
          <p:cNvSpPr/>
          <p:nvPr/>
        </p:nvSpPr>
        <p:spPr>
          <a:xfrm>
            <a:off x="5418667" y="3217333"/>
            <a:ext cx="920750" cy="42333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40663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“Experience” is the project involved in the transfer.</a:t>
            </a:r>
            <a:endParaRPr lang="en-US" sz="3200" dirty="0"/>
          </a:p>
        </p:txBody>
      </p:sp>
      <p:pic>
        <p:nvPicPr>
          <p:cNvPr id="4" name="Content Placeholder 3" descr="Screen Shot 2015-06-16 at 8.53.3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291" t="8225" r="12448" b="33338"/>
          <a:stretch/>
        </p:blipFill>
        <p:spPr>
          <a:xfrm>
            <a:off x="0" y="1714499"/>
            <a:ext cx="9126598" cy="4370917"/>
          </a:xfrm>
        </p:spPr>
      </p:pic>
      <p:sp>
        <p:nvSpPr>
          <p:cNvPr id="3" name="Right Arrow 2"/>
          <p:cNvSpPr/>
          <p:nvPr/>
        </p:nvSpPr>
        <p:spPr>
          <a:xfrm>
            <a:off x="1746251" y="3767666"/>
            <a:ext cx="920750" cy="42333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53538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You can also put pertinent information in the “Memo”, “Name”, and “Description”.</a:t>
            </a:r>
            <a:endParaRPr lang="en-US" sz="3200" dirty="0"/>
          </a:p>
        </p:txBody>
      </p:sp>
      <p:pic>
        <p:nvPicPr>
          <p:cNvPr id="4" name="Content Placeholder 3" descr="Screen Shot 2015-06-16 at 8.53.3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291" t="8225" r="12448" b="33338"/>
          <a:stretch/>
        </p:blipFill>
        <p:spPr>
          <a:xfrm>
            <a:off x="17402" y="1714499"/>
            <a:ext cx="9126598" cy="4370917"/>
          </a:xfrm>
        </p:spPr>
      </p:pic>
      <p:sp>
        <p:nvSpPr>
          <p:cNvPr id="3" name="Right Arrow 2"/>
          <p:cNvSpPr/>
          <p:nvPr/>
        </p:nvSpPr>
        <p:spPr>
          <a:xfrm>
            <a:off x="1957917" y="4201583"/>
            <a:ext cx="920750" cy="42333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ight Arrow 4"/>
          <p:cNvSpPr/>
          <p:nvPr/>
        </p:nvSpPr>
        <p:spPr>
          <a:xfrm>
            <a:off x="1866900" y="4777317"/>
            <a:ext cx="920750" cy="42333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a:off x="4914901" y="4413250"/>
            <a:ext cx="920750" cy="42333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50103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For “Quantity” put the number of items being transferred. Then click save!</a:t>
            </a:r>
            <a:endParaRPr lang="en-US" sz="3200" dirty="0"/>
          </a:p>
        </p:txBody>
      </p:sp>
      <p:pic>
        <p:nvPicPr>
          <p:cNvPr id="4" name="Content Placeholder 3" descr="Screen Shot 2015-06-16 at 8.53.3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291" t="8225" r="12448" b="33338"/>
          <a:stretch/>
        </p:blipFill>
        <p:spPr>
          <a:xfrm>
            <a:off x="17402" y="1714499"/>
            <a:ext cx="9126598" cy="4370917"/>
          </a:xfrm>
        </p:spPr>
      </p:pic>
      <p:sp>
        <p:nvSpPr>
          <p:cNvPr id="3" name="Right Arrow 2"/>
          <p:cNvSpPr/>
          <p:nvPr/>
        </p:nvSpPr>
        <p:spPr>
          <a:xfrm>
            <a:off x="1957917" y="5111749"/>
            <a:ext cx="920750" cy="42333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33459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This completes the Non-Cash portion of the Finance tab.  Let’s look at how to enter a paycheck!</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095604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Brandon worked at Albright Feed Mill for 25 hours between 6/1 and 6/16.  He earned $8.00/hr. during this time.  His paystubs had a total of $48.25 in tax deductions during this time and he had no expenses related to his project. </a:t>
            </a:r>
            <a:endParaRPr lang="en-US" dirty="0"/>
          </a:p>
        </p:txBody>
      </p:sp>
    </p:spTree>
    <p:extLst>
      <p:ext uri="{BB962C8B-B14F-4D97-AF65-F5344CB8AC3E}">
        <p14:creationId xmlns:p14="http://schemas.microsoft.com/office/powerpoint/2010/main" val="20324803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In this instance, we need to do an “SAE Paycheck”.  This link is only used for paid placement projects.  Never enter anything else in this link.</a:t>
            </a:r>
            <a:endParaRPr lang="en-US" sz="2400" dirty="0"/>
          </a:p>
        </p:txBody>
      </p:sp>
      <p:pic>
        <p:nvPicPr>
          <p:cNvPr id="6" name="Content Placeholder 5" descr="Screen Shot 2015-06-15 at 1.02.25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7814" r="12320" b="17907"/>
          <a:stretch/>
        </p:blipFill>
        <p:spPr>
          <a:xfrm>
            <a:off x="347903" y="1545166"/>
            <a:ext cx="8436264" cy="5135736"/>
          </a:xfrm>
        </p:spPr>
      </p:pic>
      <p:sp>
        <p:nvSpPr>
          <p:cNvPr id="3" name="Left Arrow 2"/>
          <p:cNvSpPr/>
          <p:nvPr/>
        </p:nvSpPr>
        <p:spPr>
          <a:xfrm>
            <a:off x="6080125" y="4476750"/>
            <a:ext cx="878416" cy="51858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12079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This is what the SAE Paycheck page will look like.</a:t>
            </a:r>
            <a:endParaRPr lang="en-US" sz="3200" dirty="0"/>
          </a:p>
        </p:txBody>
      </p:sp>
      <p:pic>
        <p:nvPicPr>
          <p:cNvPr id="4" name="Content Placeholder 3" descr="Screen Shot 2015-06-16 at 9.02.38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291" t="7607" r="12448" b="35809"/>
          <a:stretch/>
        </p:blipFill>
        <p:spPr>
          <a:xfrm>
            <a:off x="1" y="1781444"/>
            <a:ext cx="9144000" cy="4240473"/>
          </a:xfrm>
        </p:spPr>
      </p:pic>
    </p:spTree>
    <p:extLst>
      <p:ext uri="{BB962C8B-B14F-4D97-AF65-F5344CB8AC3E}">
        <p14:creationId xmlns:p14="http://schemas.microsoft.com/office/powerpoint/2010/main" val="15004587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And here we have our Paycheck page completely filled out.</a:t>
            </a:r>
            <a:endParaRPr lang="en-US" sz="3200" dirty="0"/>
          </a:p>
        </p:txBody>
      </p:sp>
      <p:pic>
        <p:nvPicPr>
          <p:cNvPr id="4" name="Content Placeholder 3" descr="Screen Shot 2015-06-16 at 9.04.15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8225" r="12320" b="35602"/>
          <a:stretch/>
        </p:blipFill>
        <p:spPr>
          <a:xfrm>
            <a:off x="-5309" y="1735755"/>
            <a:ext cx="9149310" cy="4212078"/>
          </a:xfrm>
        </p:spPr>
      </p:pic>
    </p:spTree>
    <p:extLst>
      <p:ext uri="{BB962C8B-B14F-4D97-AF65-F5344CB8AC3E}">
        <p14:creationId xmlns:p14="http://schemas.microsoft.com/office/powerpoint/2010/main" val="33271678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“Total Gross Income” is the total amount we made during the pay period ($8/</a:t>
            </a:r>
            <a:r>
              <a:rPr lang="en-US" sz="3200" dirty="0" err="1" smtClean="0"/>
              <a:t>hr</a:t>
            </a:r>
            <a:r>
              <a:rPr lang="en-US" sz="3200" dirty="0" smtClean="0"/>
              <a:t> x 25 </a:t>
            </a:r>
            <a:r>
              <a:rPr lang="en-US" sz="3200" dirty="0" err="1" smtClean="0"/>
              <a:t>hr</a:t>
            </a:r>
            <a:r>
              <a:rPr lang="en-US" sz="3200" dirty="0" smtClean="0"/>
              <a:t> = $200)</a:t>
            </a:r>
            <a:endParaRPr lang="en-US" sz="3200" dirty="0"/>
          </a:p>
        </p:txBody>
      </p:sp>
      <p:pic>
        <p:nvPicPr>
          <p:cNvPr id="4" name="Content Placeholder 3" descr="Screen Shot 2015-06-16 at 9.04.15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8225" r="12320" b="35602"/>
          <a:stretch/>
        </p:blipFill>
        <p:spPr>
          <a:xfrm>
            <a:off x="-5309" y="1735755"/>
            <a:ext cx="9149310" cy="4212078"/>
          </a:xfrm>
        </p:spPr>
      </p:pic>
      <p:sp>
        <p:nvSpPr>
          <p:cNvPr id="3" name="Right Arrow 2"/>
          <p:cNvSpPr/>
          <p:nvPr/>
        </p:nvSpPr>
        <p:spPr>
          <a:xfrm>
            <a:off x="4159250" y="3365500"/>
            <a:ext cx="730250" cy="5397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9493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The date can just be the date you enter the information.  As long as you are enrolled in an Ag. class on this date your information will be on any applications.</a:t>
            </a:r>
            <a:endParaRPr lang="en-US" sz="2800" dirty="0"/>
          </a:p>
        </p:txBody>
      </p:sp>
      <p:pic>
        <p:nvPicPr>
          <p:cNvPr id="4" name="Content Placeholder 3" descr="Screen Shot 2015-06-15 at 2.13.2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548" t="7813" r="12448" b="25931"/>
          <a:stretch/>
        </p:blipFill>
        <p:spPr>
          <a:xfrm>
            <a:off x="0" y="1693333"/>
            <a:ext cx="9144000" cy="4982010"/>
          </a:xfrm>
        </p:spPr>
      </p:pic>
      <p:sp>
        <p:nvSpPr>
          <p:cNvPr id="3" name="Down Arrow 2"/>
          <p:cNvSpPr/>
          <p:nvPr/>
        </p:nvSpPr>
        <p:spPr>
          <a:xfrm>
            <a:off x="3016249" y="2497667"/>
            <a:ext cx="571500" cy="83608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021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“Taxes/Withholdings” is the amount deducted from our paycheck.</a:t>
            </a:r>
            <a:endParaRPr lang="en-US" sz="3200" dirty="0"/>
          </a:p>
        </p:txBody>
      </p:sp>
      <p:pic>
        <p:nvPicPr>
          <p:cNvPr id="4" name="Content Placeholder 3" descr="Screen Shot 2015-06-16 at 9.04.15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8225" r="12320" b="35602"/>
          <a:stretch/>
        </p:blipFill>
        <p:spPr>
          <a:xfrm>
            <a:off x="-5309" y="1735755"/>
            <a:ext cx="9149310" cy="4212078"/>
          </a:xfrm>
        </p:spPr>
      </p:pic>
      <p:sp>
        <p:nvSpPr>
          <p:cNvPr id="3" name="Right Arrow 2"/>
          <p:cNvSpPr/>
          <p:nvPr/>
        </p:nvSpPr>
        <p:spPr>
          <a:xfrm>
            <a:off x="5090583" y="3365500"/>
            <a:ext cx="730250" cy="5397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31912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Only put expenses if you spent part of your earnings on something related solely to your </a:t>
            </a:r>
            <a:br>
              <a:rPr lang="en-US" sz="3200" dirty="0" smtClean="0"/>
            </a:br>
            <a:r>
              <a:rPr lang="en-US" sz="3200" dirty="0" smtClean="0"/>
              <a:t>paid placement project.</a:t>
            </a:r>
            <a:endParaRPr lang="en-US" sz="3200" dirty="0"/>
          </a:p>
        </p:txBody>
      </p:sp>
      <p:pic>
        <p:nvPicPr>
          <p:cNvPr id="4" name="Content Placeholder 3" descr="Screen Shot 2015-06-16 at 9.04.15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8225" r="12320" b="35602"/>
          <a:stretch/>
        </p:blipFill>
        <p:spPr>
          <a:xfrm>
            <a:off x="-5309" y="1735755"/>
            <a:ext cx="9149310" cy="4212078"/>
          </a:xfrm>
        </p:spPr>
      </p:pic>
      <p:sp>
        <p:nvSpPr>
          <p:cNvPr id="3" name="Right Arrow 2"/>
          <p:cNvSpPr/>
          <p:nvPr/>
        </p:nvSpPr>
        <p:spPr>
          <a:xfrm>
            <a:off x="5979583" y="3365500"/>
            <a:ext cx="730250" cy="5397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17231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“Paycheck Hours” is the amount of time we worked during the pay period.</a:t>
            </a:r>
            <a:endParaRPr lang="en-US" sz="3200" dirty="0"/>
          </a:p>
        </p:txBody>
      </p:sp>
      <p:pic>
        <p:nvPicPr>
          <p:cNvPr id="4" name="Content Placeholder 3" descr="Screen Shot 2015-06-16 at 9.04.15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8225" r="12320" b="35602"/>
          <a:stretch/>
        </p:blipFill>
        <p:spPr>
          <a:xfrm>
            <a:off x="-5309" y="1735755"/>
            <a:ext cx="9149310" cy="4212078"/>
          </a:xfrm>
        </p:spPr>
      </p:pic>
      <p:sp>
        <p:nvSpPr>
          <p:cNvPr id="3" name="Right Arrow 2"/>
          <p:cNvSpPr/>
          <p:nvPr/>
        </p:nvSpPr>
        <p:spPr>
          <a:xfrm>
            <a:off x="6868583" y="3365500"/>
            <a:ext cx="730250" cy="5397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08572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There should hardly ever be a reason to change the “Percent” from anything other than 100.  Ask your Ag. Teacher if you are not sure.  Don’t forget </a:t>
            </a:r>
            <a:r>
              <a:rPr lang="en-US" sz="3200" smtClean="0"/>
              <a:t>to save!</a:t>
            </a:r>
            <a:endParaRPr lang="en-US" sz="3200" dirty="0"/>
          </a:p>
        </p:txBody>
      </p:sp>
      <p:pic>
        <p:nvPicPr>
          <p:cNvPr id="4" name="Content Placeholder 3" descr="Screen Shot 2015-06-16 at 9.04.15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8225" r="12320" b="35602"/>
          <a:stretch/>
        </p:blipFill>
        <p:spPr>
          <a:xfrm>
            <a:off x="-5309" y="1735755"/>
            <a:ext cx="9149310" cy="4212078"/>
          </a:xfrm>
        </p:spPr>
      </p:pic>
      <p:sp>
        <p:nvSpPr>
          <p:cNvPr id="3" name="Right Arrow 2"/>
          <p:cNvSpPr/>
          <p:nvPr/>
        </p:nvSpPr>
        <p:spPr>
          <a:xfrm>
            <a:off x="4783667" y="4064000"/>
            <a:ext cx="730250" cy="5397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1373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The Vendor/Payee is who purchased the items from you.  If you are entering items from multiple buyers, you can just put “various”.  This information will not show up on any applications.</a:t>
            </a:r>
            <a:endParaRPr lang="en-US" sz="2800" dirty="0"/>
          </a:p>
        </p:txBody>
      </p:sp>
      <p:pic>
        <p:nvPicPr>
          <p:cNvPr id="4" name="Content Placeholder 3" descr="Screen Shot 2015-06-15 at 2.13.2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548" t="7813" r="12448" b="25931"/>
          <a:stretch/>
        </p:blipFill>
        <p:spPr>
          <a:xfrm>
            <a:off x="0" y="1693333"/>
            <a:ext cx="9144000" cy="4982010"/>
          </a:xfrm>
        </p:spPr>
      </p:pic>
      <p:sp>
        <p:nvSpPr>
          <p:cNvPr id="3" name="Down Arrow 2"/>
          <p:cNvSpPr/>
          <p:nvPr/>
        </p:nvSpPr>
        <p:spPr>
          <a:xfrm>
            <a:off x="5164666" y="2497667"/>
            <a:ext cx="571500" cy="83608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2557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Under “Experience” select the appropriate entrepreneurship project for the item you are entering.</a:t>
            </a:r>
            <a:endParaRPr lang="en-US" sz="2800" dirty="0"/>
          </a:p>
        </p:txBody>
      </p:sp>
      <p:pic>
        <p:nvPicPr>
          <p:cNvPr id="4" name="Content Placeholder 3" descr="Screen Shot 2015-06-15 at 2.13.2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548" t="7813" r="12448" b="25931"/>
          <a:stretch/>
        </p:blipFill>
        <p:spPr>
          <a:xfrm>
            <a:off x="0" y="1693333"/>
            <a:ext cx="9144000" cy="4982010"/>
          </a:xfrm>
        </p:spPr>
      </p:pic>
      <p:sp>
        <p:nvSpPr>
          <p:cNvPr id="3" name="Down Arrow 2"/>
          <p:cNvSpPr/>
          <p:nvPr/>
        </p:nvSpPr>
        <p:spPr>
          <a:xfrm>
            <a:off x="3524249" y="3238501"/>
            <a:ext cx="571500" cy="83608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49456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TotalTime>
  <Words>1687</Words>
  <Application>Microsoft Macintosh PowerPoint</Application>
  <PresentationFormat>On-screen Show (4:3)</PresentationFormat>
  <Paragraphs>97</Paragraphs>
  <Slides>73</Slides>
  <Notes>1</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Finances Part II</vt:lpstr>
      <vt:lpstr>Next, let’s enter some SAE cash entries.  These involve income and current expenses which relate to entrepreneurship projects.  Never enter anything for a placement project or for  non-current items on this link.</vt:lpstr>
      <vt:lpstr>When you click the link you will see these three options.  Simply choose between entering income or expenses.  We will do examples for each.</vt:lpstr>
      <vt:lpstr>Income examples- We will enter all these on the same date.</vt:lpstr>
      <vt:lpstr>This is what the Income Transaction page looks like.</vt:lpstr>
      <vt:lpstr>This is what it looks like after we we enter our information for Brandon.</vt:lpstr>
      <vt:lpstr>The date can just be the date you enter the information.  As long as you are enrolled in an Ag. class on this date your information will be on any applications.</vt:lpstr>
      <vt:lpstr>The Vendor/Payee is who purchased the items from you.  If you are entering items from multiple buyers, you can just put “various”.  This information will not show up on any applications.</vt:lpstr>
      <vt:lpstr>Under “Experience” select the appropriate entrepreneurship project for the item you are entering.</vt:lpstr>
      <vt:lpstr>Under “Type” select from the drop-down menu the appropriate type of income.  99% of the time, this will be “Cash/Market Sale”</vt:lpstr>
      <vt:lpstr>Side Note: If you have a business where you sell services (i.e. mowing lawns) you will select “Cash/Market Sale” when you enter payments from customers.</vt:lpstr>
      <vt:lpstr>Under “Amount” type the amount of money you received for each item.</vt:lpstr>
      <vt:lpstr>Under “Memo” you can put any notes you may need.  This information will not be pulled for applications.  You might put how many lbs., bushels, etc. you sold so you can keep track of the efficiency of your project.</vt:lpstr>
      <vt:lpstr>At this point, you can click “Save” or “Save/Enter Another”.  Lets do some expense examples.</vt:lpstr>
      <vt:lpstr>Expense Examples</vt:lpstr>
      <vt:lpstr>Remember to return here to get started!</vt:lpstr>
      <vt:lpstr>The Expense Transaction page looks very similar to the Income page.</vt:lpstr>
      <vt:lpstr>This is what our information will look like after we enter it.</vt:lpstr>
      <vt:lpstr>This time, under “Type” we have several options to choose from.  Make sure your choose the option that most closely fits the item you have purchased.</vt:lpstr>
      <vt:lpstr>Notes on the expense page</vt:lpstr>
      <vt:lpstr>Next, let’s enter non-cash entries for entrepreneurship projects.  This involves things like labor exchange, barter, etc.   We will do an example for each category under this link.</vt:lpstr>
      <vt:lpstr>This is what the “SAE Non-Cash Entries” link will send you to.  Let’s do a few examples with Brandon.</vt:lpstr>
      <vt:lpstr>Non-Cash Example #1</vt:lpstr>
      <vt:lpstr>This is a perfect example of an SAE labor exchange.</vt:lpstr>
      <vt:lpstr>The SAE Labor Exchange will bring you to this page.</vt:lpstr>
      <vt:lpstr>Here’s how Brandon would fill this out.  First, if he wants to enter an item like this once per year, the date doesn’t really matter.  When entering your own records, you can enter a labor exchange as often as you’d like.</vt:lpstr>
      <vt:lpstr>For “Value”, we would enter the amount received for the services provided.</vt:lpstr>
      <vt:lpstr>For Income, we need to select the project which you labor most closely fits under.  For this example, it would be Beef Cattle.</vt:lpstr>
      <vt:lpstr>For Expense, we need to select the project that is gaining income from our labor, once again this would be beef cattle in this example.</vt:lpstr>
      <vt:lpstr>In the list under “Expense” we need to select the type of item we are receiving.  In this case it would be rent because Brandon is utilizing land he doesn’t own himself.</vt:lpstr>
      <vt:lpstr>Finally, you can put an optional memo to help you keep track of your entries.  Be sure to hit save!</vt:lpstr>
      <vt:lpstr>Non-Cash Example #2</vt:lpstr>
      <vt:lpstr>This would be an example of a transfer/barter.</vt:lpstr>
      <vt:lpstr>This is the Transfer/Barter Page.</vt:lpstr>
      <vt:lpstr>This is what our completed Transfer/Barter page would look like.</vt:lpstr>
      <vt:lpstr>The value would represent the worth of the item being transferred.</vt:lpstr>
      <vt:lpstr>On “Income” we select the project that is losing inventory.</vt:lpstr>
      <vt:lpstr>On “Expense” we select the project that is  gaining inventory.</vt:lpstr>
      <vt:lpstr>Under “Expense” we need to select the type of item being transferred.</vt:lpstr>
      <vt:lpstr>And we can also make a memo for personal use.  Don’t forget to click save!</vt:lpstr>
      <vt:lpstr>Non-Cash Example #3</vt:lpstr>
      <vt:lpstr>This would be an example of “Receive a gift”.</vt:lpstr>
      <vt:lpstr>This is what the Non-Cash Gift page will look like.</vt:lpstr>
      <vt:lpstr>And this is what our page looks like after we fill it out.</vt:lpstr>
      <vt:lpstr>Our value will be the worth of the gift.</vt:lpstr>
      <vt:lpstr>For “Expense” we will select the project that is benefiting from the gift.</vt:lpstr>
      <vt:lpstr>Under “Expense” we will select the type of gift we received.  In this case, Brandon most likely plans to sell his steer, so we would select “Inventory Purchased for Resale”.</vt:lpstr>
      <vt:lpstr>We can also add a memo. Don’t Forget to click Save!</vt:lpstr>
      <vt:lpstr>Non-Cash Example #4</vt:lpstr>
      <vt:lpstr>This would be an example of items “Used at Home”.</vt:lpstr>
      <vt:lpstr>Here is what the “Used at Home” page looks like.</vt:lpstr>
      <vt:lpstr>And here it is with our information completed.</vt:lpstr>
      <vt:lpstr>The value is the worth of the products we used.</vt:lpstr>
      <vt:lpstr>The Experience is the SAE from which we used the products.</vt:lpstr>
      <vt:lpstr>And, as usual, we can make a memo.  Don’t forget to click Save!</vt:lpstr>
      <vt:lpstr>Non-Cash Example #5</vt:lpstr>
      <vt:lpstr>Here we would “Transfer to Capital Item”.</vt:lpstr>
      <vt:lpstr>This is what the Capital Item Transfer Page looks like.</vt:lpstr>
      <vt:lpstr>And here is what our page looks like after we fill it out.</vt:lpstr>
      <vt:lpstr>The value is the current worth of the item we are transferring to capital.</vt:lpstr>
      <vt:lpstr>The “Experience” is the project involved in the transfer.</vt:lpstr>
      <vt:lpstr>You can also put pertinent information in the “Memo”, “Name”, and “Description”.</vt:lpstr>
      <vt:lpstr>For “Quantity” put the number of items being transferred. Then click save!</vt:lpstr>
      <vt:lpstr>This completes the Non-Cash portion of the Finance tab.  Let’s look at how to enter a paycheck!</vt:lpstr>
      <vt:lpstr>Example</vt:lpstr>
      <vt:lpstr>In this instance, we need to do an “SAE Paycheck”.  This link is only used for paid placement projects.  Never enter anything else in this link.</vt:lpstr>
      <vt:lpstr>This is what the SAE Paycheck page will look like.</vt:lpstr>
      <vt:lpstr>And here we have our Paycheck page completely filled out.</vt:lpstr>
      <vt:lpstr>“Total Gross Income” is the total amount we made during the pay period ($8/hr x 25 hr = $200)</vt:lpstr>
      <vt:lpstr>“Taxes/Withholdings” is the amount deducted from our paycheck.</vt:lpstr>
      <vt:lpstr>Only put expenses if you spent part of your earnings on something related solely to your  paid placement project.</vt:lpstr>
      <vt:lpstr>“Paycheck Hours” is the amount of time we worked during the pay period.</vt:lpstr>
      <vt:lpstr>There should hardly ever be a reason to change the “Percent” from anything other than 100.  Ask your Ag. Teacher if you are not sure.  Don’t forget to save!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Finances Part I: Cash Entries, Non-Cash Entries &amp; Paychecks</dc:title>
  <dc:creator>Matthew Whitaker</dc:creator>
  <cp:lastModifiedBy>Matthew Whitaker</cp:lastModifiedBy>
  <cp:revision>5</cp:revision>
  <dcterms:created xsi:type="dcterms:W3CDTF">2015-06-18T19:05:28Z</dcterms:created>
  <dcterms:modified xsi:type="dcterms:W3CDTF">2015-07-29T19:24:36Z</dcterms:modified>
</cp:coreProperties>
</file>