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9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E7631-C388-D849-B48B-858175F5E986}"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7742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E7631-C388-D849-B48B-858175F5E986}"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291690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E7631-C388-D849-B48B-858175F5E986}"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33719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E7631-C388-D849-B48B-858175F5E986}"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293330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E7631-C388-D849-B48B-858175F5E986}"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2778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E7631-C388-D849-B48B-858175F5E986}"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246171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E7631-C388-D849-B48B-858175F5E986}"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156415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E7631-C388-D849-B48B-858175F5E986}"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337962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E7631-C388-D849-B48B-858175F5E986}"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150411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E7631-C388-D849-B48B-858175F5E986}"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265540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E7631-C388-D849-B48B-858175F5E986}"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83885-68C8-B642-97BC-772B5FB8E928}" type="slidenum">
              <a:rPr lang="en-US" smtClean="0"/>
              <a:t>‹#›</a:t>
            </a:fld>
            <a:endParaRPr lang="en-US"/>
          </a:p>
        </p:txBody>
      </p:sp>
    </p:spTree>
    <p:extLst>
      <p:ext uri="{BB962C8B-B14F-4D97-AF65-F5344CB8AC3E}">
        <p14:creationId xmlns:p14="http://schemas.microsoft.com/office/powerpoint/2010/main" val="10063631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E7631-C388-D849-B48B-858175F5E986}"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3885-68C8-B642-97BC-772B5FB8E928}" type="slidenum">
              <a:rPr lang="en-US" smtClean="0"/>
              <a:t>‹#›</a:t>
            </a:fld>
            <a:endParaRPr lang="en-US"/>
          </a:p>
        </p:txBody>
      </p:sp>
    </p:spTree>
    <p:extLst>
      <p:ext uri="{BB962C8B-B14F-4D97-AF65-F5344CB8AC3E}">
        <p14:creationId xmlns:p14="http://schemas.microsoft.com/office/powerpoint/2010/main" val="249778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Finances Part </a:t>
            </a:r>
            <a:r>
              <a:rPr lang="en-US" dirty="0" smtClean="0"/>
              <a:t>III: </a:t>
            </a:r>
            <a:br>
              <a:rPr lang="en-US" dirty="0" smtClean="0"/>
            </a:br>
            <a:r>
              <a:rPr lang="en-US" dirty="0" smtClean="0"/>
              <a:t/>
            </a:r>
            <a:br>
              <a:rPr lang="en-US" dirty="0" smtClean="0"/>
            </a:br>
            <a:r>
              <a:rPr lang="en-US" dirty="0" smtClean="0"/>
              <a:t>This presentation will </a:t>
            </a:r>
            <a:r>
              <a:rPr lang="en-US" smtClean="0"/>
              <a:t>cover </a:t>
            </a:r>
            <a:br>
              <a:rPr lang="en-US" smtClean="0"/>
            </a:br>
            <a:r>
              <a:rPr lang="en-US" smtClean="0"/>
              <a:t>Non</a:t>
            </a:r>
            <a:r>
              <a:rPr lang="en-US" dirty="0" smtClean="0"/>
              <a:t>-Current Items, Loans</a:t>
            </a:r>
            <a:r>
              <a:rPr lang="en-US" smtClean="0"/>
              <a:t>, </a:t>
            </a:r>
            <a:br>
              <a:rPr lang="en-US" smtClean="0"/>
            </a:br>
            <a:r>
              <a:rPr lang="en-US" smtClean="0"/>
              <a:t>and </a:t>
            </a:r>
            <a:r>
              <a:rPr lang="en-US" dirty="0" smtClean="0"/>
              <a:t>Non-</a:t>
            </a:r>
            <a:r>
              <a:rPr lang="en-US" smtClean="0"/>
              <a:t>SAE entries</a:t>
            </a:r>
            <a:endParaRPr lang="en-US" dirty="0"/>
          </a:p>
        </p:txBody>
      </p:sp>
    </p:spTree>
    <p:extLst>
      <p:ext uri="{BB962C8B-B14F-4D97-AF65-F5344CB8AC3E}">
        <p14:creationId xmlns:p14="http://schemas.microsoft.com/office/powerpoint/2010/main" val="427040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“Total Acquisition Cost” is the amount that we paid for the item.</a:t>
            </a:r>
            <a:endParaRPr lang="en-US" sz="28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4121149" y="4770436"/>
            <a:ext cx="751417" cy="418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28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“Salvage Value” is what we expect the item will be worth at the end of its useful life.  This is an estimate based on the available information you have about the current market.</a:t>
            </a:r>
            <a:endParaRPr lang="en-US" sz="28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4121149" y="4979456"/>
            <a:ext cx="751417" cy="418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23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For “Depreciation Method” we need to select what we feel is an appropriate estimate of the length of time the item will be useful to us, your options are 3, 5, 8, 10 or 20 years.  Remember to ask your Agriculture teacher if you aren’t sure.</a:t>
            </a:r>
            <a:endParaRPr lang="en-US" sz="28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4496857" y="5397496"/>
            <a:ext cx="751417" cy="418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67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“Business Use Percentage” will always be left as 100%.  Later on, we will do an example of how to enter values for items of which you do not own 100%. Click Save!</a:t>
            </a:r>
            <a:endParaRPr lang="en-US" sz="20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4226982" y="5720289"/>
            <a:ext cx="751417" cy="418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00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Non-Current Example #2</a:t>
            </a:r>
            <a:endParaRPr lang="en-US" dirty="0"/>
          </a:p>
        </p:txBody>
      </p:sp>
      <p:sp>
        <p:nvSpPr>
          <p:cNvPr id="3" name="Content Placeholder 2"/>
          <p:cNvSpPr>
            <a:spLocks noGrp="1"/>
          </p:cNvSpPr>
          <p:nvPr>
            <p:ph idx="1"/>
          </p:nvPr>
        </p:nvSpPr>
        <p:spPr/>
        <p:txBody>
          <a:bodyPr/>
          <a:lstStyle/>
          <a:p>
            <a:r>
              <a:rPr lang="en-US" dirty="0" smtClean="0"/>
              <a:t>On 6/18, Brandon purchased a used 4-wheeler from Brittany K. </a:t>
            </a:r>
            <a:r>
              <a:rPr lang="en-US" dirty="0" err="1" smtClean="0"/>
              <a:t>Huntsinger</a:t>
            </a:r>
            <a:r>
              <a:rPr lang="en-US" dirty="0" smtClean="0"/>
              <a:t> for $2000.  He plans to use the 4-wheeler to feed his cattle and carry farm supplies, as well as recreational riding.</a:t>
            </a:r>
            <a:endParaRPr lang="en-US" dirty="0"/>
          </a:p>
        </p:txBody>
      </p:sp>
    </p:spTree>
    <p:extLst>
      <p:ext uri="{BB962C8B-B14F-4D97-AF65-F5344CB8AC3E}">
        <p14:creationId xmlns:p14="http://schemas.microsoft.com/office/powerpoint/2010/main" val="316635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He is how we enter information for this entry. The “Type of Item”, “Date, “Name”, “Description”, “Vendor” and “Quantity” can be describe the same as our previous example.</a:t>
            </a:r>
            <a:endParaRPr lang="en-US" sz="2800" dirty="0"/>
          </a:p>
        </p:txBody>
      </p:sp>
      <p:pic>
        <p:nvPicPr>
          <p:cNvPr id="5" name="Content Placeholder 4" descr="Screen Shot 2015-06-18 at 3.41.3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19" r="12963" b="22845"/>
          <a:stretch/>
        </p:blipFill>
        <p:spPr>
          <a:xfrm>
            <a:off x="243416" y="1811574"/>
            <a:ext cx="8686800" cy="4972341"/>
          </a:xfrm>
        </p:spPr>
      </p:pic>
      <p:sp>
        <p:nvSpPr>
          <p:cNvPr id="6" name="Left Arrow 5"/>
          <p:cNvSpPr/>
          <p:nvPr/>
        </p:nvSpPr>
        <p:spPr>
          <a:xfrm>
            <a:off x="5969000" y="3206750"/>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4428067" y="3429000"/>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4957233" y="3651250"/>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6121400" y="3937000"/>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4883150" y="4459816"/>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4121150" y="4682066"/>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6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However, this time for “Acquisition Cost”, we will only enter 50% of the value of the 4-wheeler.  This is because we are only going to use it for our project about half of the time.</a:t>
            </a:r>
            <a:endParaRPr lang="en-US" sz="2800" dirty="0"/>
          </a:p>
        </p:txBody>
      </p:sp>
      <p:pic>
        <p:nvPicPr>
          <p:cNvPr id="5" name="Content Placeholder 4" descr="Screen Shot 2015-06-18 at 3.41.3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19" r="12963" b="22845"/>
          <a:stretch/>
        </p:blipFill>
        <p:spPr>
          <a:xfrm>
            <a:off x="243416" y="1811574"/>
            <a:ext cx="8686800" cy="4972341"/>
          </a:xfrm>
        </p:spPr>
      </p:pic>
      <p:sp>
        <p:nvSpPr>
          <p:cNvPr id="11" name="Left Arrow 10"/>
          <p:cNvSpPr/>
          <p:nvPr/>
        </p:nvSpPr>
        <p:spPr>
          <a:xfrm>
            <a:off x="4195233" y="4855632"/>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15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Side Note: Typically, a maximum 50% of the value of items like 4-wheelers and personal vehicles can be used on FFA Applications.  This is because you also use these items for personal reasons.</a:t>
            </a:r>
            <a:endParaRPr lang="en-US" dirty="0"/>
          </a:p>
        </p:txBody>
      </p:sp>
    </p:spTree>
    <p:extLst>
      <p:ext uri="{BB962C8B-B14F-4D97-AF65-F5344CB8AC3E}">
        <p14:creationId xmlns:p14="http://schemas.microsoft.com/office/powerpoint/2010/main" val="116198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 “Total Salvage Value” we would also put a value which we feel reflects half of the salvage value.</a:t>
            </a:r>
            <a:endParaRPr lang="en-US" sz="2800" dirty="0"/>
          </a:p>
        </p:txBody>
      </p:sp>
      <p:pic>
        <p:nvPicPr>
          <p:cNvPr id="5" name="Content Placeholder 4" descr="Screen Shot 2015-06-18 at 3.41.3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19" r="12963" b="22845"/>
          <a:stretch/>
        </p:blipFill>
        <p:spPr>
          <a:xfrm>
            <a:off x="243416" y="1811574"/>
            <a:ext cx="8686800" cy="4972341"/>
          </a:xfrm>
        </p:spPr>
      </p:pic>
      <p:sp>
        <p:nvSpPr>
          <p:cNvPr id="11" name="Left Arrow 10"/>
          <p:cNvSpPr/>
          <p:nvPr/>
        </p:nvSpPr>
        <p:spPr>
          <a:xfrm>
            <a:off x="4078816" y="5077882"/>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47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Once again, on “Depreciation Method” we would select the option which we feel best represents the useful life of this item.  Click Save!</a:t>
            </a:r>
            <a:endParaRPr lang="en-US" sz="2800" dirty="0"/>
          </a:p>
        </p:txBody>
      </p:sp>
      <p:pic>
        <p:nvPicPr>
          <p:cNvPr id="5" name="Content Placeholder 4" descr="Screen Shot 2015-06-18 at 3.41.3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19" r="12963" b="22845"/>
          <a:stretch/>
        </p:blipFill>
        <p:spPr>
          <a:xfrm>
            <a:off x="243416" y="1811574"/>
            <a:ext cx="8686800" cy="4972341"/>
          </a:xfrm>
        </p:spPr>
      </p:pic>
      <p:sp>
        <p:nvSpPr>
          <p:cNvPr id="11" name="Left Arrow 10"/>
          <p:cNvSpPr/>
          <p:nvPr/>
        </p:nvSpPr>
        <p:spPr>
          <a:xfrm>
            <a:off x="4544483" y="5437716"/>
            <a:ext cx="762000" cy="444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48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Next, we will enter a few examples of Non-Current items which can also be referred to as capital and are items you plan to keep for more than one year.</a:t>
            </a:r>
            <a:endParaRPr lang="en-US" dirty="0"/>
          </a:p>
        </p:txBody>
      </p:sp>
    </p:spTree>
    <p:extLst>
      <p:ext uri="{BB962C8B-B14F-4D97-AF65-F5344CB8AC3E}">
        <p14:creationId xmlns:p14="http://schemas.microsoft.com/office/powerpoint/2010/main" val="283029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Non-Current Example #3</a:t>
            </a:r>
            <a:endParaRPr lang="en-US" dirty="0"/>
          </a:p>
        </p:txBody>
      </p:sp>
      <p:sp>
        <p:nvSpPr>
          <p:cNvPr id="3" name="Content Placeholder 2"/>
          <p:cNvSpPr>
            <a:spLocks noGrp="1"/>
          </p:cNvSpPr>
          <p:nvPr>
            <p:ph idx="1"/>
          </p:nvPr>
        </p:nvSpPr>
        <p:spPr/>
        <p:txBody>
          <a:bodyPr/>
          <a:lstStyle/>
          <a:p>
            <a:pPr marL="0" indent="0">
              <a:buNone/>
            </a:pPr>
            <a:r>
              <a:rPr lang="en-US" dirty="0" smtClean="0"/>
              <a:t>Brandon and his dad split the cost of a fencing project.  They bought materials on 6/5 and paid $1000 for materials.  Brandon agreed to pay 40% of the cost.</a:t>
            </a:r>
            <a:endParaRPr lang="en-US" dirty="0"/>
          </a:p>
        </p:txBody>
      </p:sp>
    </p:spTree>
    <p:extLst>
      <p:ext uri="{BB962C8B-B14F-4D97-AF65-F5344CB8AC3E}">
        <p14:creationId xmlns:p14="http://schemas.microsoft.com/office/powerpoint/2010/main" val="1756511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Here is how we would enter our information for this entry. Follow the same rules as our previous two examples for “Type of Item”, “Purchase Date”, “Name”, “Description” and “Vendor”. </a:t>
            </a:r>
            <a:endParaRPr lang="en-US" sz="2400" dirty="0"/>
          </a:p>
        </p:txBody>
      </p:sp>
      <p:pic>
        <p:nvPicPr>
          <p:cNvPr id="4" name="Content Placeholder 3" descr="Screen Shot 2015-06-18 at 3.54.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448" b="22639"/>
          <a:stretch/>
        </p:blipFill>
        <p:spPr>
          <a:xfrm>
            <a:off x="0" y="1649787"/>
            <a:ext cx="9144000" cy="5196506"/>
          </a:xfrm>
        </p:spPr>
      </p:pic>
      <p:sp>
        <p:nvSpPr>
          <p:cNvPr id="5" name="Left Arrow 4"/>
          <p:cNvSpPr/>
          <p:nvPr/>
        </p:nvSpPr>
        <p:spPr>
          <a:xfrm>
            <a:off x="6032499" y="3122083"/>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480983" y="3328458"/>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4872566" y="3534833"/>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6032499" y="3947583"/>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4872566" y="4392083"/>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06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Since fencing supplies can be a wide variety/amount of items, we can just leave our quantity as “1”, since we are counting the value of all the items together.</a:t>
            </a:r>
            <a:endParaRPr lang="en-US" sz="2400" dirty="0"/>
          </a:p>
        </p:txBody>
      </p:sp>
      <p:pic>
        <p:nvPicPr>
          <p:cNvPr id="4" name="Content Placeholder 3" descr="Screen Shot 2015-06-18 at 3.54.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448" b="22639"/>
          <a:stretch/>
        </p:blipFill>
        <p:spPr>
          <a:xfrm>
            <a:off x="0" y="1649787"/>
            <a:ext cx="9144000" cy="5196506"/>
          </a:xfrm>
        </p:spPr>
      </p:pic>
      <p:sp>
        <p:nvSpPr>
          <p:cNvPr id="5" name="Left Arrow 4"/>
          <p:cNvSpPr/>
          <p:nvPr/>
        </p:nvSpPr>
        <p:spPr>
          <a:xfrm>
            <a:off x="4074582" y="4603750"/>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5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Since Brandon is paying for 40% of the cost of the fencing supplies, we should count the “Total Acquisition Cost” as 40% of the total value of the supplies.</a:t>
            </a:r>
            <a:endParaRPr lang="en-US" sz="2400" dirty="0"/>
          </a:p>
        </p:txBody>
      </p:sp>
      <p:pic>
        <p:nvPicPr>
          <p:cNvPr id="4" name="Content Placeholder 3" descr="Screen Shot 2015-06-18 at 3.54.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448" b="22639"/>
          <a:stretch/>
        </p:blipFill>
        <p:spPr>
          <a:xfrm>
            <a:off x="0" y="1649787"/>
            <a:ext cx="9144000" cy="5196506"/>
          </a:xfrm>
        </p:spPr>
      </p:pic>
      <p:sp>
        <p:nvSpPr>
          <p:cNvPr id="5" name="Left Arrow 4"/>
          <p:cNvSpPr/>
          <p:nvPr/>
        </p:nvSpPr>
        <p:spPr>
          <a:xfrm>
            <a:off x="4074582" y="4810125"/>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264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Likewise, Brandon should only enter 40% of what he feels is the “Total Salvage Value”.</a:t>
            </a:r>
            <a:endParaRPr lang="en-US" sz="2400" dirty="0"/>
          </a:p>
        </p:txBody>
      </p:sp>
      <p:pic>
        <p:nvPicPr>
          <p:cNvPr id="4" name="Content Placeholder 3" descr="Screen Shot 2015-06-18 at 3.54.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448" b="22639"/>
          <a:stretch/>
        </p:blipFill>
        <p:spPr>
          <a:xfrm>
            <a:off x="0" y="1649787"/>
            <a:ext cx="9144000" cy="5196506"/>
          </a:xfrm>
        </p:spPr>
      </p:pic>
      <p:sp>
        <p:nvSpPr>
          <p:cNvPr id="5" name="Left Arrow 4"/>
          <p:cNvSpPr/>
          <p:nvPr/>
        </p:nvSpPr>
        <p:spPr>
          <a:xfrm>
            <a:off x="4074582" y="5117042"/>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33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 “Depreciation Method” follow the same rules as our previous examples.  Don’t forget to click save!</a:t>
            </a:r>
            <a:endParaRPr lang="en-US" sz="2400" dirty="0"/>
          </a:p>
        </p:txBody>
      </p:sp>
      <p:pic>
        <p:nvPicPr>
          <p:cNvPr id="4" name="Content Placeholder 3" descr="Screen Shot 2015-06-18 at 3.54.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448" b="22639"/>
          <a:stretch/>
        </p:blipFill>
        <p:spPr>
          <a:xfrm>
            <a:off x="0" y="1649787"/>
            <a:ext cx="9144000" cy="5196506"/>
          </a:xfrm>
        </p:spPr>
      </p:pic>
      <p:sp>
        <p:nvSpPr>
          <p:cNvPr id="5" name="Left Arrow 4"/>
          <p:cNvSpPr/>
          <p:nvPr/>
        </p:nvSpPr>
        <p:spPr>
          <a:xfrm>
            <a:off x="4466165" y="5445126"/>
            <a:ext cx="78316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76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This completes our examples for Non-Current items.  Next, we will take a look at how to enter loans.</a:t>
            </a:r>
            <a:endParaRPr lang="en-US" dirty="0"/>
          </a:p>
        </p:txBody>
      </p:sp>
    </p:spTree>
    <p:extLst>
      <p:ext uri="{BB962C8B-B14F-4D97-AF65-F5344CB8AC3E}">
        <p14:creationId xmlns:p14="http://schemas.microsoft.com/office/powerpoint/2010/main" val="336989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 enter the Loan Manager, click on the link next to the arrow.</a:t>
            </a:r>
            <a:endParaRPr lang="en-US" sz="3200" dirty="0"/>
          </a:p>
        </p:txBody>
      </p:sp>
      <p:pic>
        <p:nvPicPr>
          <p:cNvPr id="4" name="Content Placeholder 3" descr="Screen Shot 2015-06-18 at 3.15.1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431" r="12577" b="17701"/>
          <a:stretch/>
        </p:blipFill>
        <p:spPr>
          <a:xfrm>
            <a:off x="351367" y="1576915"/>
            <a:ext cx="8413750" cy="5102259"/>
          </a:xfrm>
        </p:spPr>
      </p:pic>
      <p:sp>
        <p:nvSpPr>
          <p:cNvPr id="5" name="Left Arrow 4"/>
          <p:cNvSpPr/>
          <p:nvPr/>
        </p:nvSpPr>
        <p:spPr>
          <a:xfrm>
            <a:off x="8000999" y="3968751"/>
            <a:ext cx="878417" cy="465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11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Clicking on the link will take you to this page.  Select “New Loan”</a:t>
            </a:r>
            <a:endParaRPr lang="en-US" sz="3200" dirty="0"/>
          </a:p>
        </p:txBody>
      </p:sp>
      <p:pic>
        <p:nvPicPr>
          <p:cNvPr id="4" name="Content Placeholder 3" descr="Screen Shot 2015-06-18 at 4.07.4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431" r="12577" b="36013"/>
          <a:stretch/>
        </p:blipFill>
        <p:spPr>
          <a:xfrm>
            <a:off x="-1" y="1809749"/>
            <a:ext cx="9104139" cy="4159251"/>
          </a:xfrm>
        </p:spPr>
      </p:pic>
      <p:sp>
        <p:nvSpPr>
          <p:cNvPr id="5" name="Right Arrow 4"/>
          <p:cNvSpPr/>
          <p:nvPr/>
        </p:nvSpPr>
        <p:spPr>
          <a:xfrm>
            <a:off x="3788834" y="3577167"/>
            <a:ext cx="793750"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32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what the loan page looks like.  Let’s do an example.</a:t>
            </a:r>
            <a:endParaRPr lang="en-US" sz="2800" dirty="0"/>
          </a:p>
        </p:txBody>
      </p:sp>
      <p:pic>
        <p:nvPicPr>
          <p:cNvPr id="4" name="Content Placeholder 3" descr="Screen Shot 2015-06-18 at 4.09.0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3" r="12320" b="29634"/>
          <a:stretch/>
        </p:blipFill>
        <p:spPr>
          <a:xfrm>
            <a:off x="0" y="1693332"/>
            <a:ext cx="9144000" cy="4687650"/>
          </a:xfrm>
        </p:spPr>
      </p:pic>
    </p:spTree>
    <p:extLst>
      <p:ext uri="{BB962C8B-B14F-4D97-AF65-F5344CB8AC3E}">
        <p14:creationId xmlns:p14="http://schemas.microsoft.com/office/powerpoint/2010/main" val="322496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 enter Non-Current Items, click on the link next to the arrow shown below.  </a:t>
            </a:r>
            <a:endParaRPr lang="en-US" sz="3200" dirty="0"/>
          </a:p>
        </p:txBody>
      </p:sp>
      <p:pic>
        <p:nvPicPr>
          <p:cNvPr id="4" name="Content Placeholder 3" descr="Screen Shot 2015-06-18 at 3.15.1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320" b="17495"/>
          <a:stretch/>
        </p:blipFill>
        <p:spPr>
          <a:xfrm>
            <a:off x="381000" y="1629833"/>
            <a:ext cx="8456083" cy="5147800"/>
          </a:xfrm>
        </p:spPr>
      </p:pic>
      <p:sp>
        <p:nvSpPr>
          <p:cNvPr id="5" name="Right Arrow 4"/>
          <p:cNvSpPr/>
          <p:nvPr/>
        </p:nvSpPr>
        <p:spPr>
          <a:xfrm rot="10800000">
            <a:off x="8032749" y="3651250"/>
            <a:ext cx="804334" cy="465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61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Example</a:t>
            </a:r>
            <a:endParaRPr lang="en-US" dirty="0"/>
          </a:p>
        </p:txBody>
      </p:sp>
      <p:sp>
        <p:nvSpPr>
          <p:cNvPr id="3" name="Content Placeholder 2"/>
          <p:cNvSpPr>
            <a:spLocks noGrp="1"/>
          </p:cNvSpPr>
          <p:nvPr>
            <p:ph idx="1"/>
          </p:nvPr>
        </p:nvSpPr>
        <p:spPr/>
        <p:txBody>
          <a:bodyPr/>
          <a:lstStyle/>
          <a:p>
            <a:r>
              <a:rPr lang="en-US" dirty="0" smtClean="0"/>
              <a:t>On May 25</a:t>
            </a:r>
            <a:r>
              <a:rPr lang="en-US" baseline="30000" dirty="0" smtClean="0"/>
              <a:t>th</a:t>
            </a:r>
            <a:r>
              <a:rPr lang="en-US" dirty="0" smtClean="0"/>
              <a:t>, Brandon received a Youth Loan from the Farm Service Agency for $5000.  The total amount of the loan is due on December 31</a:t>
            </a:r>
            <a:r>
              <a:rPr lang="en-US" baseline="30000" dirty="0" smtClean="0"/>
              <a:t>st</a:t>
            </a:r>
            <a:r>
              <a:rPr lang="en-US" dirty="0" smtClean="0"/>
              <a:t> 2020, and Brandon has to make at least 1 payment each year which is due on December 31st.</a:t>
            </a:r>
            <a:endParaRPr lang="en-US" dirty="0"/>
          </a:p>
        </p:txBody>
      </p:sp>
    </p:spTree>
    <p:extLst>
      <p:ext uri="{BB962C8B-B14F-4D97-AF65-F5344CB8AC3E}">
        <p14:creationId xmlns:p14="http://schemas.microsoft.com/office/powerpoint/2010/main" val="614196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Here is how we would enter our information for this loan. “Type of Loan” gives us a few options.  “Other non-Current/Capital Liabilities” fits Brandon’s Loan best. </a:t>
            </a:r>
            <a:endParaRPr lang="en-US" sz="2400" dirty="0"/>
          </a:p>
        </p:txBody>
      </p:sp>
      <p:pic>
        <p:nvPicPr>
          <p:cNvPr id="4" name="Content Placeholder 3" descr="Screen Shot 2015-06-18 at 4.12.0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29635"/>
          <a:stretch/>
        </p:blipFill>
        <p:spPr>
          <a:xfrm>
            <a:off x="0" y="1714499"/>
            <a:ext cx="9144000" cy="4672569"/>
          </a:xfrm>
        </p:spPr>
      </p:pic>
      <p:sp>
        <p:nvSpPr>
          <p:cNvPr id="5" name="Left Arrow 4"/>
          <p:cNvSpPr/>
          <p:nvPr/>
        </p:nvSpPr>
        <p:spPr>
          <a:xfrm>
            <a:off x="5291667" y="3323167"/>
            <a:ext cx="836083" cy="338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78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Side Note- These are the options for the various loans.  When entering a new loan, you should select the type that most closely matches your loan.</a:t>
            </a:r>
            <a:endParaRPr lang="en-US" sz="2800" dirty="0"/>
          </a:p>
        </p:txBody>
      </p:sp>
      <p:sp>
        <p:nvSpPr>
          <p:cNvPr id="3" name="Content Placeholder 2"/>
          <p:cNvSpPr>
            <a:spLocks noGrp="1"/>
          </p:cNvSpPr>
          <p:nvPr>
            <p:ph idx="1"/>
          </p:nvPr>
        </p:nvSpPr>
        <p:spPr/>
        <p:txBody>
          <a:bodyPr>
            <a:normAutofit lnSpcReduction="10000"/>
          </a:bodyPr>
          <a:lstStyle/>
          <a:p>
            <a:r>
              <a:rPr lang="en-US" sz="2400" dirty="0" smtClean="0"/>
              <a:t>Short-term loan: The full amount of the loan is due within a year.</a:t>
            </a:r>
          </a:p>
          <a:p>
            <a:pPr marL="0" indent="0">
              <a:buNone/>
            </a:pPr>
            <a:endParaRPr lang="en-US" sz="2400" dirty="0" smtClean="0"/>
          </a:p>
          <a:p>
            <a:r>
              <a:rPr lang="en-US" sz="2400" dirty="0" smtClean="0"/>
              <a:t>Capital Loan- Notes &amp; Chattel Mortgages: </a:t>
            </a:r>
          </a:p>
          <a:p>
            <a:pPr marL="0" indent="0">
              <a:buNone/>
            </a:pPr>
            <a:endParaRPr lang="en-US" sz="2400" dirty="0" smtClean="0"/>
          </a:p>
          <a:p>
            <a:r>
              <a:rPr lang="en-US" sz="2400" dirty="0" smtClean="0"/>
              <a:t>Real Estate Mortgages/Contracts: Loans that are for real property.</a:t>
            </a:r>
          </a:p>
          <a:p>
            <a:pPr marL="0" indent="0">
              <a:buNone/>
            </a:pPr>
            <a:endParaRPr lang="en-US" sz="2400" dirty="0" smtClean="0"/>
          </a:p>
          <a:p>
            <a:r>
              <a:rPr lang="en-US" sz="2400" dirty="0" smtClean="0"/>
              <a:t>Other Capital Loans/Liabilities: Loans which are due over a period of longer than a year, but do not fit in Notes &amp; Chattel Mortgages or Real Estate Mortgages.</a:t>
            </a:r>
            <a:endParaRPr lang="en-US" sz="2400" dirty="0"/>
          </a:p>
        </p:txBody>
      </p:sp>
    </p:spTree>
    <p:extLst>
      <p:ext uri="{BB962C8B-B14F-4D97-AF65-F5344CB8AC3E}">
        <p14:creationId xmlns:p14="http://schemas.microsoft.com/office/powerpoint/2010/main" val="241439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 “Loan Date”, enter the date on which you received the loan.</a:t>
            </a:r>
            <a:endParaRPr lang="en-US" sz="2400" dirty="0"/>
          </a:p>
        </p:txBody>
      </p:sp>
      <p:pic>
        <p:nvPicPr>
          <p:cNvPr id="4" name="Content Placeholder 3" descr="Screen Shot 2015-06-18 at 4.12.0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29635"/>
          <a:stretch/>
        </p:blipFill>
        <p:spPr>
          <a:xfrm>
            <a:off x="0" y="1714499"/>
            <a:ext cx="9144000" cy="4672569"/>
          </a:xfrm>
        </p:spPr>
      </p:pic>
      <p:sp>
        <p:nvSpPr>
          <p:cNvPr id="5" name="Left Arrow 4"/>
          <p:cNvSpPr/>
          <p:nvPr/>
        </p:nvSpPr>
        <p:spPr>
          <a:xfrm>
            <a:off x="3862917" y="3661833"/>
            <a:ext cx="836083" cy="338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26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 “Business Use Percentage” enter the percentage of the loan amount which will be used for the SAE project.</a:t>
            </a:r>
            <a:endParaRPr lang="en-US" sz="2400" dirty="0"/>
          </a:p>
        </p:txBody>
      </p:sp>
      <p:pic>
        <p:nvPicPr>
          <p:cNvPr id="4" name="Content Placeholder 3" descr="Screen Shot 2015-06-18 at 4.12.0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29635"/>
          <a:stretch/>
        </p:blipFill>
        <p:spPr>
          <a:xfrm>
            <a:off x="0" y="1714499"/>
            <a:ext cx="9144000" cy="4672569"/>
          </a:xfrm>
        </p:spPr>
      </p:pic>
      <p:sp>
        <p:nvSpPr>
          <p:cNvPr id="5" name="Left Arrow 4"/>
          <p:cNvSpPr/>
          <p:nvPr/>
        </p:nvSpPr>
        <p:spPr>
          <a:xfrm>
            <a:off x="3603624" y="4497916"/>
            <a:ext cx="836083" cy="338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26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Enter notes in the “Memo” if you need.</a:t>
            </a:r>
            <a:endParaRPr lang="en-US" sz="2400" dirty="0"/>
          </a:p>
        </p:txBody>
      </p:sp>
      <p:pic>
        <p:nvPicPr>
          <p:cNvPr id="4" name="Content Placeholder 3" descr="Screen Shot 2015-06-18 at 4.12.0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29635"/>
          <a:stretch/>
        </p:blipFill>
        <p:spPr>
          <a:xfrm>
            <a:off x="0" y="1714499"/>
            <a:ext cx="9144000" cy="4672569"/>
          </a:xfrm>
        </p:spPr>
      </p:pic>
      <p:sp>
        <p:nvSpPr>
          <p:cNvPr id="5" name="Left Arrow 4"/>
          <p:cNvSpPr/>
          <p:nvPr/>
        </p:nvSpPr>
        <p:spPr>
          <a:xfrm>
            <a:off x="4280958" y="4677833"/>
            <a:ext cx="836083" cy="338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865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Since Brandon is only required to make one payment for year, we will enter the “Number of Payments per Year” as “1”.</a:t>
            </a:r>
            <a:endParaRPr lang="en-US" sz="2400" dirty="0"/>
          </a:p>
        </p:txBody>
      </p:sp>
      <p:pic>
        <p:nvPicPr>
          <p:cNvPr id="4" name="Content Placeholder 3" descr="Screen Shot 2015-06-18 at 4.12.0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29635"/>
          <a:stretch/>
        </p:blipFill>
        <p:spPr>
          <a:xfrm>
            <a:off x="0" y="1714499"/>
            <a:ext cx="9144000" cy="4672569"/>
          </a:xfrm>
        </p:spPr>
      </p:pic>
      <p:sp>
        <p:nvSpPr>
          <p:cNvPr id="5" name="Left Arrow 4"/>
          <p:cNvSpPr/>
          <p:nvPr/>
        </p:nvSpPr>
        <p:spPr>
          <a:xfrm>
            <a:off x="3518958" y="5090583"/>
            <a:ext cx="836083" cy="338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448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Brandon has payments due on Dec 31</a:t>
            </a:r>
            <a:r>
              <a:rPr lang="en-US" sz="2400" baseline="30000" dirty="0" smtClean="0"/>
              <a:t>st</a:t>
            </a:r>
            <a:r>
              <a:rPr lang="en-US" sz="2400" dirty="0" smtClean="0"/>
              <a:t> of 2015, 2016, 2017, 2018, 2019 and 2020.  This means his “Total Number of Payments</a:t>
            </a:r>
            <a:r>
              <a:rPr lang="en-US" sz="2400" smtClean="0"/>
              <a:t>” will be “6”.</a:t>
            </a:r>
            <a:endParaRPr lang="en-US" sz="2400" dirty="0"/>
          </a:p>
        </p:txBody>
      </p:sp>
      <p:pic>
        <p:nvPicPr>
          <p:cNvPr id="4" name="Content Placeholder 3" descr="Screen Shot 2015-06-18 at 4.12.0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29635"/>
          <a:stretch/>
        </p:blipFill>
        <p:spPr>
          <a:xfrm>
            <a:off x="0" y="1714499"/>
            <a:ext cx="9144000" cy="4672569"/>
          </a:xfrm>
        </p:spPr>
      </p:pic>
      <p:sp>
        <p:nvSpPr>
          <p:cNvPr id="5" name="Left Arrow 4"/>
          <p:cNvSpPr/>
          <p:nvPr/>
        </p:nvSpPr>
        <p:spPr>
          <a:xfrm>
            <a:off x="3518958" y="5334000"/>
            <a:ext cx="836083" cy="338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28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Next, let’s look at some Non-SAE Entries.  Non-SAE Entries includes things like Personal Expenses, Non-Ag Earning, etc.</a:t>
            </a:r>
            <a:endParaRPr lang="en-US" dirty="0"/>
          </a:p>
        </p:txBody>
      </p:sp>
    </p:spTree>
    <p:extLst>
      <p:ext uri="{BB962C8B-B14F-4D97-AF65-F5344CB8AC3E}">
        <p14:creationId xmlns:p14="http://schemas.microsoft.com/office/powerpoint/2010/main" val="3682436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 complete these entries, click on the link next to the arrow below.</a:t>
            </a:r>
            <a:endParaRPr lang="en-US" sz="3200" dirty="0"/>
          </a:p>
        </p:txBody>
      </p:sp>
      <p:pic>
        <p:nvPicPr>
          <p:cNvPr id="4" name="Content Placeholder 3" descr="Screen Shot 2015-06-18 at 3.15.1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431" r="12577" b="17701"/>
          <a:stretch/>
        </p:blipFill>
        <p:spPr>
          <a:xfrm>
            <a:off x="351367" y="1576915"/>
            <a:ext cx="8413750" cy="5102259"/>
          </a:xfrm>
        </p:spPr>
      </p:pic>
      <p:sp>
        <p:nvSpPr>
          <p:cNvPr id="5" name="Left Arrow 4"/>
          <p:cNvSpPr/>
          <p:nvPr/>
        </p:nvSpPr>
        <p:spPr>
          <a:xfrm>
            <a:off x="8000999" y="4550834"/>
            <a:ext cx="878417" cy="465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16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Clicking on the link will bring you to this page.  If you entered items from when you began Ag. Class,</a:t>
            </a:r>
            <a:br>
              <a:rPr lang="en-US" sz="2800" dirty="0" smtClean="0"/>
            </a:br>
            <a:r>
              <a:rPr lang="en-US" sz="2800" dirty="0" smtClean="0"/>
              <a:t> they will show up here. Click on</a:t>
            </a:r>
            <a:br>
              <a:rPr lang="en-US" sz="2800" dirty="0" smtClean="0"/>
            </a:br>
            <a:r>
              <a:rPr lang="en-US" sz="2800" dirty="0" smtClean="0"/>
              <a:t> “Add New” to add more non-cash items. </a:t>
            </a:r>
            <a:endParaRPr lang="en-US" sz="2800" dirty="0"/>
          </a:p>
        </p:txBody>
      </p:sp>
      <p:pic>
        <p:nvPicPr>
          <p:cNvPr id="4" name="Content Placeholder 3" descr="Screen Shot 2015-06-18 at 3.17.0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225" r="12448" b="35809"/>
          <a:stretch/>
        </p:blipFill>
        <p:spPr>
          <a:xfrm>
            <a:off x="1" y="1976845"/>
            <a:ext cx="9134038" cy="4203821"/>
          </a:xfrm>
        </p:spPr>
      </p:pic>
      <p:sp>
        <p:nvSpPr>
          <p:cNvPr id="5" name="Right Arrow 4"/>
          <p:cNvSpPr/>
          <p:nvPr/>
        </p:nvSpPr>
        <p:spPr>
          <a:xfrm>
            <a:off x="3788834" y="3323166"/>
            <a:ext cx="793750" cy="486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549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the page for Non-SAE Entries.  Let’s do a few examples.</a:t>
            </a:r>
            <a:endParaRPr lang="en-US" dirty="0"/>
          </a:p>
        </p:txBody>
      </p:sp>
      <p:pic>
        <p:nvPicPr>
          <p:cNvPr id="4" name="Content Placeholder 3" descr="Screen Shot 2015-06-19 at 2.28.2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934" t="8225" r="12577" b="31281"/>
          <a:stretch/>
        </p:blipFill>
        <p:spPr>
          <a:xfrm>
            <a:off x="0" y="1714499"/>
            <a:ext cx="9149579" cy="4582584"/>
          </a:xfrm>
        </p:spPr>
      </p:pic>
    </p:spTree>
    <p:extLst>
      <p:ext uri="{BB962C8B-B14F-4D97-AF65-F5344CB8AC3E}">
        <p14:creationId xmlns:p14="http://schemas.microsoft.com/office/powerpoint/2010/main" val="3869780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Non-SAE Example #1</a:t>
            </a:r>
            <a:endParaRPr lang="en-US" dirty="0"/>
          </a:p>
        </p:txBody>
      </p:sp>
      <p:sp>
        <p:nvSpPr>
          <p:cNvPr id="3" name="Content Placeholder 2"/>
          <p:cNvSpPr>
            <a:spLocks noGrp="1"/>
          </p:cNvSpPr>
          <p:nvPr>
            <p:ph idx="1"/>
          </p:nvPr>
        </p:nvSpPr>
        <p:spPr/>
        <p:txBody>
          <a:bodyPr/>
          <a:lstStyle/>
          <a:p>
            <a:pPr marL="0" indent="0">
              <a:buNone/>
            </a:pPr>
            <a:r>
              <a:rPr lang="en-US" dirty="0" smtClean="0"/>
              <a:t>On 6/19, Brandon purchased a canoe from his neighbor, Ross Walters.  Brandon paid $250 for the canoe.</a:t>
            </a:r>
            <a:endParaRPr lang="en-US" dirty="0"/>
          </a:p>
        </p:txBody>
      </p:sp>
    </p:spTree>
    <p:extLst>
      <p:ext uri="{BB962C8B-B14F-4D97-AF65-F5344CB8AC3E}">
        <p14:creationId xmlns:p14="http://schemas.microsoft.com/office/powerpoint/2010/main" val="845175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This is an example of a Personal Expense, since it has nothing to do with any of Brandon’s SAE projects. Make sure to select “Personal Expenses” under “Transaction Type”.</a:t>
            </a:r>
            <a:endParaRPr lang="en-US" sz="2800" dirty="0"/>
          </a:p>
        </p:txBody>
      </p:sp>
      <p:pic>
        <p:nvPicPr>
          <p:cNvPr id="4" name="Content Placeholder 3" descr="Screen Shot 2015-06-19 at 2.32.2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813" r="12448" b="31281"/>
          <a:stretch/>
        </p:blipFill>
        <p:spPr>
          <a:xfrm>
            <a:off x="0" y="1693332"/>
            <a:ext cx="9139777" cy="4593167"/>
          </a:xfrm>
        </p:spPr>
      </p:pic>
      <p:sp>
        <p:nvSpPr>
          <p:cNvPr id="5" name="Left Arrow 4"/>
          <p:cNvSpPr/>
          <p:nvPr/>
        </p:nvSpPr>
        <p:spPr>
          <a:xfrm>
            <a:off x="3058583" y="3852333"/>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345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For “Date” we enter, the date Brandon made the purchase, “Vendor” is who he bought the canoe from, and “Amount/Value” is the cost of the item.</a:t>
            </a:r>
            <a:endParaRPr lang="en-US" sz="2800" dirty="0"/>
          </a:p>
        </p:txBody>
      </p:sp>
      <p:pic>
        <p:nvPicPr>
          <p:cNvPr id="4" name="Content Placeholder 3" descr="Screen Shot 2015-06-19 at 2.32.2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813" r="12448" b="31281"/>
          <a:stretch/>
        </p:blipFill>
        <p:spPr>
          <a:xfrm>
            <a:off x="0" y="1693332"/>
            <a:ext cx="9139777" cy="4593167"/>
          </a:xfrm>
        </p:spPr>
      </p:pic>
      <p:sp>
        <p:nvSpPr>
          <p:cNvPr id="5" name="Left Arrow 4"/>
          <p:cNvSpPr/>
          <p:nvPr/>
        </p:nvSpPr>
        <p:spPr>
          <a:xfrm>
            <a:off x="3418416"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909732"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666566"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201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the “Memo” we can enter what the item was.  Then click save!</a:t>
            </a:r>
            <a:endParaRPr lang="en-US" sz="2800" dirty="0"/>
          </a:p>
        </p:txBody>
      </p:sp>
      <p:pic>
        <p:nvPicPr>
          <p:cNvPr id="4" name="Content Placeholder 3" descr="Screen Shot 2015-06-19 at 2.32.2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7813" r="12448" b="31281"/>
          <a:stretch/>
        </p:blipFill>
        <p:spPr>
          <a:xfrm>
            <a:off x="0" y="1693332"/>
            <a:ext cx="9139777" cy="4593167"/>
          </a:xfrm>
        </p:spPr>
      </p:pic>
      <p:sp>
        <p:nvSpPr>
          <p:cNvPr id="6" name="Left Arrow 5"/>
          <p:cNvSpPr/>
          <p:nvPr/>
        </p:nvSpPr>
        <p:spPr>
          <a:xfrm>
            <a:off x="5190065" y="5662082"/>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444316" y="459316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8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Non-SAE Example #2</a:t>
            </a:r>
            <a:endParaRPr lang="en-US" dirty="0"/>
          </a:p>
        </p:txBody>
      </p:sp>
      <p:sp>
        <p:nvSpPr>
          <p:cNvPr id="3" name="Content Placeholder 2"/>
          <p:cNvSpPr>
            <a:spLocks noGrp="1"/>
          </p:cNvSpPr>
          <p:nvPr>
            <p:ph idx="1"/>
          </p:nvPr>
        </p:nvSpPr>
        <p:spPr/>
        <p:txBody>
          <a:bodyPr/>
          <a:lstStyle/>
          <a:p>
            <a:pPr marL="0" indent="0">
              <a:buNone/>
            </a:pPr>
            <a:r>
              <a:rPr lang="en-US" dirty="0" smtClean="0"/>
              <a:t>On 6/19, Brandon paid $100 for an EKU dual-credit course in which he plans to enroll for the fall semester.</a:t>
            </a:r>
            <a:endParaRPr lang="en-US" dirty="0"/>
          </a:p>
        </p:txBody>
      </p:sp>
    </p:spTree>
    <p:extLst>
      <p:ext uri="{BB962C8B-B14F-4D97-AF65-F5344CB8AC3E}">
        <p14:creationId xmlns:p14="http://schemas.microsoft.com/office/powerpoint/2010/main" val="2788339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This would be a good example of an “Educational Expense”.  Make sure to choose that selection under “Transaction Type”.</a:t>
            </a:r>
            <a:endParaRPr lang="en-US" sz="2800" dirty="0"/>
          </a:p>
        </p:txBody>
      </p:sp>
      <p:pic>
        <p:nvPicPr>
          <p:cNvPr id="4" name="Content Placeholder 3" descr="Screen Shot 2015-06-19 at 2.38.3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8225" r="12449" b="31075"/>
          <a:stretch/>
        </p:blipFill>
        <p:spPr>
          <a:xfrm>
            <a:off x="0" y="1714499"/>
            <a:ext cx="9144000" cy="4571999"/>
          </a:xfrm>
        </p:spPr>
      </p:pic>
      <p:sp>
        <p:nvSpPr>
          <p:cNvPr id="5" name="Left Arrow 4"/>
          <p:cNvSpPr/>
          <p:nvPr/>
        </p:nvSpPr>
        <p:spPr>
          <a:xfrm>
            <a:off x="3227917" y="3979333"/>
            <a:ext cx="719666" cy="391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766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For “Date” we enter the date Brandon paid the tuition, “Vendor” is who he paid the tuition to, and “Amount/Value” is the cost of the tuition.</a:t>
            </a:r>
            <a:endParaRPr lang="en-US" sz="2800" dirty="0"/>
          </a:p>
        </p:txBody>
      </p:sp>
      <p:sp>
        <p:nvSpPr>
          <p:cNvPr id="5" name="Left Arrow 4"/>
          <p:cNvSpPr/>
          <p:nvPr/>
        </p:nvSpPr>
        <p:spPr>
          <a:xfrm>
            <a:off x="3418416"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909732"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666566"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a:p>
        </p:txBody>
      </p:sp>
      <p:pic>
        <p:nvPicPr>
          <p:cNvPr id="8" name="Content Placeholder 3" descr="Screen Shot 2015-06-19 at 2.38.31 PM.png"/>
          <p:cNvPicPr>
            <a:picLocks noChangeAspect="1"/>
          </p:cNvPicPr>
          <p:nvPr/>
        </p:nvPicPr>
        <p:blipFill rotWithShape="1">
          <a:blip r:embed="rId2">
            <a:extLst>
              <a:ext uri="{28A0092B-C50C-407E-A947-70E740481C1C}">
                <a14:useLocalDpi xmlns:a14="http://schemas.microsoft.com/office/drawing/2010/main" val="0"/>
              </a:ext>
            </a:extLst>
          </a:blip>
          <a:srcRect l="11677" t="8225" r="12449" b="31075"/>
          <a:stretch/>
        </p:blipFill>
        <p:spPr>
          <a:xfrm>
            <a:off x="0" y="1600200"/>
            <a:ext cx="9144000" cy="4571999"/>
          </a:xfrm>
          <a:prstGeom prst="rect">
            <a:avLst/>
          </a:prstGeom>
        </p:spPr>
      </p:pic>
      <p:sp>
        <p:nvSpPr>
          <p:cNvPr id="9" name="Left Arrow 8"/>
          <p:cNvSpPr/>
          <p:nvPr/>
        </p:nvSpPr>
        <p:spPr>
          <a:xfrm>
            <a:off x="3566583" y="3196167"/>
            <a:ext cx="81491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5909732" y="3196167"/>
            <a:ext cx="81491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7571316" y="3206751"/>
            <a:ext cx="81491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7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can then enter what the entry was for in the “Memo”, then click save!</a:t>
            </a:r>
            <a:endParaRPr lang="en-US" sz="2800" dirty="0"/>
          </a:p>
        </p:txBody>
      </p:sp>
      <p:sp>
        <p:nvSpPr>
          <p:cNvPr id="5" name="Left Arrow 4"/>
          <p:cNvSpPr/>
          <p:nvPr/>
        </p:nvSpPr>
        <p:spPr>
          <a:xfrm>
            <a:off x="3418416"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909732"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666566" y="3354916"/>
            <a:ext cx="719667" cy="349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a:p>
        </p:txBody>
      </p:sp>
      <p:pic>
        <p:nvPicPr>
          <p:cNvPr id="8" name="Content Placeholder 3" descr="Screen Shot 2015-06-19 at 2.38.31 PM.png"/>
          <p:cNvPicPr>
            <a:picLocks noChangeAspect="1"/>
          </p:cNvPicPr>
          <p:nvPr/>
        </p:nvPicPr>
        <p:blipFill rotWithShape="1">
          <a:blip r:embed="rId2">
            <a:extLst>
              <a:ext uri="{28A0092B-C50C-407E-A947-70E740481C1C}">
                <a14:useLocalDpi xmlns:a14="http://schemas.microsoft.com/office/drawing/2010/main" val="0"/>
              </a:ext>
            </a:extLst>
          </a:blip>
          <a:srcRect l="11677" t="8225" r="12449" b="31075"/>
          <a:stretch/>
        </p:blipFill>
        <p:spPr>
          <a:xfrm>
            <a:off x="0" y="1600200"/>
            <a:ext cx="9144000" cy="4571999"/>
          </a:xfrm>
          <a:prstGeom prst="rect">
            <a:avLst/>
          </a:prstGeom>
        </p:spPr>
      </p:pic>
      <p:sp>
        <p:nvSpPr>
          <p:cNvPr id="10" name="Left Arrow 9"/>
          <p:cNvSpPr/>
          <p:nvPr/>
        </p:nvSpPr>
        <p:spPr>
          <a:xfrm>
            <a:off x="7465482" y="4402667"/>
            <a:ext cx="81491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5211233" y="5482168"/>
            <a:ext cx="814917"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726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Non-SAE Example #3</a:t>
            </a:r>
            <a:endParaRPr lang="en-US" dirty="0"/>
          </a:p>
        </p:txBody>
      </p:sp>
      <p:sp>
        <p:nvSpPr>
          <p:cNvPr id="3" name="Content Placeholder 2"/>
          <p:cNvSpPr>
            <a:spLocks noGrp="1"/>
          </p:cNvSpPr>
          <p:nvPr>
            <p:ph idx="1"/>
          </p:nvPr>
        </p:nvSpPr>
        <p:spPr/>
        <p:txBody>
          <a:bodyPr/>
          <a:lstStyle/>
          <a:p>
            <a:pPr marL="0" indent="0">
              <a:buNone/>
            </a:pPr>
            <a:r>
              <a:rPr lang="en-US" dirty="0" smtClean="0"/>
              <a:t>On 6/15, Brandon assisted a local man in his county, Brian Nolan, with building a fence for his Alpacas.  Brandon was paid $80 for his labor.</a:t>
            </a:r>
            <a:endParaRPr lang="en-US" dirty="0"/>
          </a:p>
        </p:txBody>
      </p:sp>
    </p:spTree>
    <p:extLst>
      <p:ext uri="{BB962C8B-B14F-4D97-AF65-F5344CB8AC3E}">
        <p14:creationId xmlns:p14="http://schemas.microsoft.com/office/powerpoint/2010/main" val="181172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what the Non-Current Item page looks like.</a:t>
            </a:r>
            <a:endParaRPr lang="en-US" sz="2800" dirty="0"/>
          </a:p>
        </p:txBody>
      </p:sp>
      <p:pic>
        <p:nvPicPr>
          <p:cNvPr id="4" name="Content Placeholder 3" descr="Screen Shot 2015-06-18 at 3.23.0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163" t="8019" r="12448" b="22639"/>
          <a:stretch/>
        </p:blipFill>
        <p:spPr>
          <a:xfrm>
            <a:off x="59354" y="1608666"/>
            <a:ext cx="9084646" cy="5154084"/>
          </a:xfrm>
        </p:spPr>
      </p:pic>
    </p:spTree>
    <p:extLst>
      <p:ext uri="{BB962C8B-B14F-4D97-AF65-F5344CB8AC3E}">
        <p14:creationId xmlns:p14="http://schemas.microsoft.com/office/powerpoint/2010/main" val="1622866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This is an example of Non-SAE Ag-related earnings because the labor Brandon was involved in was related to agriculture, but was just a side job, not one of his regular SAE projects.</a:t>
            </a:r>
            <a:endParaRPr lang="en-US" sz="2800" dirty="0"/>
          </a:p>
        </p:txBody>
      </p:sp>
      <p:pic>
        <p:nvPicPr>
          <p:cNvPr id="4" name="Content Placeholder 3" descr="Screen Shot 2015-06-19 at 2.55.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813" r="12449" b="31486"/>
          <a:stretch/>
        </p:blipFill>
        <p:spPr>
          <a:xfrm>
            <a:off x="0" y="1693333"/>
            <a:ext cx="9132520" cy="4550834"/>
          </a:xfrm>
        </p:spPr>
      </p:pic>
      <p:sp>
        <p:nvSpPr>
          <p:cNvPr id="5" name="Left Arrow 4"/>
          <p:cNvSpPr/>
          <p:nvPr/>
        </p:nvSpPr>
        <p:spPr>
          <a:xfrm>
            <a:off x="3820583" y="4191000"/>
            <a:ext cx="793750"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595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For “Date” we would enter the date of the activity, “Vendor/Payee” would be who Brandon was working for, and “Amount/Value” would be the amount he earned.</a:t>
            </a:r>
            <a:endParaRPr lang="en-US" sz="2800" dirty="0"/>
          </a:p>
        </p:txBody>
      </p:sp>
      <p:pic>
        <p:nvPicPr>
          <p:cNvPr id="4" name="Content Placeholder 3" descr="Screen Shot 2015-06-19 at 2.55.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813" r="12449" b="31486"/>
          <a:stretch/>
        </p:blipFill>
        <p:spPr>
          <a:xfrm>
            <a:off x="0" y="1693333"/>
            <a:ext cx="9132520" cy="4550834"/>
          </a:xfrm>
        </p:spPr>
      </p:pic>
      <p:sp>
        <p:nvSpPr>
          <p:cNvPr id="5" name="Left Arrow 4"/>
          <p:cNvSpPr/>
          <p:nvPr/>
        </p:nvSpPr>
        <p:spPr>
          <a:xfrm>
            <a:off x="3587749" y="3280833"/>
            <a:ext cx="793750"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355167" y="330200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588251" y="330200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24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can then enter a note about the type of work in the “Memo” and click Save!</a:t>
            </a:r>
            <a:endParaRPr lang="en-US" sz="2800" dirty="0"/>
          </a:p>
        </p:txBody>
      </p:sp>
      <p:pic>
        <p:nvPicPr>
          <p:cNvPr id="4" name="Content Placeholder 3" descr="Screen Shot 2015-06-19 at 2.55.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7813" r="12449" b="31486"/>
          <a:stretch/>
        </p:blipFill>
        <p:spPr>
          <a:xfrm>
            <a:off x="0" y="1693333"/>
            <a:ext cx="9132520" cy="4550834"/>
          </a:xfrm>
        </p:spPr>
      </p:pic>
      <p:sp>
        <p:nvSpPr>
          <p:cNvPr id="6" name="Left Arrow 5"/>
          <p:cNvSpPr/>
          <p:nvPr/>
        </p:nvSpPr>
        <p:spPr>
          <a:xfrm>
            <a:off x="5196417" y="552450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376584" y="454025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29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Non-SAE Example #4</a:t>
            </a:r>
            <a:endParaRPr lang="en-US" dirty="0"/>
          </a:p>
        </p:txBody>
      </p:sp>
      <p:sp>
        <p:nvSpPr>
          <p:cNvPr id="3" name="Content Placeholder 2"/>
          <p:cNvSpPr>
            <a:spLocks noGrp="1"/>
          </p:cNvSpPr>
          <p:nvPr>
            <p:ph idx="1"/>
          </p:nvPr>
        </p:nvSpPr>
        <p:spPr/>
        <p:txBody>
          <a:bodyPr/>
          <a:lstStyle/>
          <a:p>
            <a:pPr marL="0" indent="0">
              <a:buNone/>
            </a:pPr>
            <a:r>
              <a:rPr lang="en-US" dirty="0" smtClean="0"/>
              <a:t>On 6/15 Brandon helped his Aunt Rachel move furniture into her new house.  Aunt Rachel paid Brandon $50 for his help.</a:t>
            </a:r>
            <a:endParaRPr lang="en-US" dirty="0"/>
          </a:p>
        </p:txBody>
      </p:sp>
    </p:spTree>
    <p:extLst>
      <p:ext uri="{BB962C8B-B14F-4D97-AF65-F5344CB8AC3E}">
        <p14:creationId xmlns:p14="http://schemas.microsoft.com/office/powerpoint/2010/main" val="2533381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This is an example of Non-Ag Earnings.  Be sure to select “Non-Ag Earnings” under “Transaction Type” for similar entries.</a:t>
            </a:r>
            <a:endParaRPr lang="en-US" sz="2400" dirty="0"/>
          </a:p>
        </p:txBody>
      </p:sp>
      <p:pic>
        <p:nvPicPr>
          <p:cNvPr id="6" name="Content Placeholder 5" descr="Screen Shot 2015-06-19 at 2.47.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577" b="31692"/>
          <a:stretch/>
        </p:blipFill>
        <p:spPr>
          <a:xfrm>
            <a:off x="0" y="1703916"/>
            <a:ext cx="9144000" cy="4525661"/>
          </a:xfrm>
        </p:spPr>
      </p:pic>
      <p:sp>
        <p:nvSpPr>
          <p:cNvPr id="7" name="Left Arrow 6"/>
          <p:cNvSpPr/>
          <p:nvPr/>
        </p:nvSpPr>
        <p:spPr>
          <a:xfrm>
            <a:off x="2995084" y="428625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52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“Date” would be when Brandon worked, the “Payee” would be Aunt Rachel, and the “Amount/Value” would be how much Brandon made, $50. </a:t>
            </a:r>
            <a:endParaRPr lang="en-US" sz="2400" dirty="0"/>
          </a:p>
        </p:txBody>
      </p:sp>
      <p:pic>
        <p:nvPicPr>
          <p:cNvPr id="6" name="Content Placeholder 5" descr="Screen Shot 2015-06-19 at 2.47.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577" b="31692"/>
          <a:stretch/>
        </p:blipFill>
        <p:spPr>
          <a:xfrm>
            <a:off x="0" y="1703916"/>
            <a:ext cx="9144000" cy="4525661"/>
          </a:xfrm>
        </p:spPr>
      </p:pic>
      <p:sp>
        <p:nvSpPr>
          <p:cNvPr id="7" name="Left Arrow 6"/>
          <p:cNvSpPr/>
          <p:nvPr/>
        </p:nvSpPr>
        <p:spPr>
          <a:xfrm>
            <a:off x="3524251" y="330200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5380568" y="330200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7677151" y="330200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864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We can then enter what the earnings were for under “Memo”, then click Save!</a:t>
            </a:r>
            <a:endParaRPr lang="en-US" sz="2400" dirty="0"/>
          </a:p>
        </p:txBody>
      </p:sp>
      <p:pic>
        <p:nvPicPr>
          <p:cNvPr id="6" name="Content Placeholder 5" descr="Screen Shot 2015-06-19 at 2.47.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8019" r="12577" b="31692"/>
          <a:stretch/>
        </p:blipFill>
        <p:spPr>
          <a:xfrm>
            <a:off x="0" y="1703916"/>
            <a:ext cx="9144000" cy="4525661"/>
          </a:xfrm>
        </p:spPr>
      </p:pic>
      <p:sp>
        <p:nvSpPr>
          <p:cNvPr id="5" name="Left Arrow 4"/>
          <p:cNvSpPr/>
          <p:nvPr/>
        </p:nvSpPr>
        <p:spPr>
          <a:xfrm>
            <a:off x="7147984" y="4476750"/>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5253568" y="5577417"/>
            <a:ext cx="846666"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248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Non-SAE Example #5</a:t>
            </a:r>
            <a:endParaRPr lang="en-US" dirty="0"/>
          </a:p>
        </p:txBody>
      </p:sp>
      <p:sp>
        <p:nvSpPr>
          <p:cNvPr id="3" name="Content Placeholder 2"/>
          <p:cNvSpPr>
            <a:spLocks noGrp="1"/>
          </p:cNvSpPr>
          <p:nvPr>
            <p:ph idx="1"/>
          </p:nvPr>
        </p:nvSpPr>
        <p:spPr/>
        <p:txBody>
          <a:bodyPr/>
          <a:lstStyle/>
          <a:p>
            <a:pPr marL="0" indent="0">
              <a:buNone/>
            </a:pPr>
            <a:r>
              <a:rPr lang="en-US" dirty="0" smtClean="0"/>
              <a:t>On 6/17, Brandon’s birthday, he received a $100 gift from his Aunt Morgan. </a:t>
            </a:r>
            <a:endParaRPr lang="en-US" dirty="0"/>
          </a:p>
        </p:txBody>
      </p:sp>
    </p:spTree>
    <p:extLst>
      <p:ext uri="{BB962C8B-B14F-4D97-AF65-F5344CB8AC3E}">
        <p14:creationId xmlns:p14="http://schemas.microsoft.com/office/powerpoint/2010/main" val="3548943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would be an example of an “Unearned Income/Gift”.</a:t>
            </a:r>
            <a:endParaRPr lang="en-US" sz="2800" dirty="0"/>
          </a:p>
        </p:txBody>
      </p:sp>
      <p:pic>
        <p:nvPicPr>
          <p:cNvPr id="4" name="Content Placeholder 3" descr="Screen Shot 2015-06-19 at 3.06.5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3091" b="31486"/>
          <a:stretch/>
        </p:blipFill>
        <p:spPr>
          <a:xfrm>
            <a:off x="0" y="1703917"/>
            <a:ext cx="9128449" cy="4572000"/>
          </a:xfrm>
        </p:spPr>
      </p:pic>
      <p:sp>
        <p:nvSpPr>
          <p:cNvPr id="5" name="Left Arrow 4"/>
          <p:cNvSpPr/>
          <p:nvPr/>
        </p:nvSpPr>
        <p:spPr>
          <a:xfrm>
            <a:off x="3249083" y="4550833"/>
            <a:ext cx="740834"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679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would need to enter the date we received the gift, who gave it to us, and how much it was worth.</a:t>
            </a:r>
            <a:endParaRPr lang="en-US" sz="2800" dirty="0"/>
          </a:p>
        </p:txBody>
      </p:sp>
      <p:pic>
        <p:nvPicPr>
          <p:cNvPr id="4" name="Content Placeholder 3" descr="Screen Shot 2015-06-19 at 3.06.5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3091" b="31486"/>
          <a:stretch/>
        </p:blipFill>
        <p:spPr>
          <a:xfrm>
            <a:off x="0" y="1703917"/>
            <a:ext cx="9128449" cy="4572000"/>
          </a:xfrm>
        </p:spPr>
      </p:pic>
      <p:sp>
        <p:nvSpPr>
          <p:cNvPr id="5" name="Left Arrow 4"/>
          <p:cNvSpPr/>
          <p:nvPr/>
        </p:nvSpPr>
        <p:spPr>
          <a:xfrm>
            <a:off x="3503083" y="3333750"/>
            <a:ext cx="740834"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333999" y="3333750"/>
            <a:ext cx="793750"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641166" y="3333750"/>
            <a:ext cx="793750"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59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Non-Current Example #1</a:t>
            </a:r>
            <a:endParaRPr lang="en-US" dirty="0"/>
          </a:p>
        </p:txBody>
      </p:sp>
      <p:sp>
        <p:nvSpPr>
          <p:cNvPr id="3" name="Content Placeholder 2"/>
          <p:cNvSpPr>
            <a:spLocks noGrp="1"/>
          </p:cNvSpPr>
          <p:nvPr>
            <p:ph idx="1"/>
          </p:nvPr>
        </p:nvSpPr>
        <p:spPr/>
        <p:txBody>
          <a:bodyPr/>
          <a:lstStyle/>
          <a:p>
            <a:pPr marL="0" indent="0">
              <a:buNone/>
            </a:pPr>
            <a:r>
              <a:rPr lang="en-US" dirty="0" smtClean="0"/>
              <a:t>Brandon bought a Bull from RAM Angus Farms for his breeding herd on 6/17/2015 for a price of $1500.</a:t>
            </a:r>
            <a:endParaRPr lang="en-US" dirty="0"/>
          </a:p>
        </p:txBody>
      </p:sp>
    </p:spTree>
    <p:extLst>
      <p:ext uri="{BB962C8B-B14F-4D97-AF65-F5344CB8AC3E}">
        <p14:creationId xmlns:p14="http://schemas.microsoft.com/office/powerpoint/2010/main" val="618527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can then enter what the gift was in the “Memo” and click save!</a:t>
            </a:r>
            <a:endParaRPr lang="en-US" sz="2800" dirty="0"/>
          </a:p>
        </p:txBody>
      </p:sp>
      <p:pic>
        <p:nvPicPr>
          <p:cNvPr id="4" name="Content Placeholder 3" descr="Screen Shot 2015-06-19 at 3.06.5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3091" b="31486"/>
          <a:stretch/>
        </p:blipFill>
        <p:spPr>
          <a:xfrm>
            <a:off x="0" y="1703917"/>
            <a:ext cx="9128449" cy="4572000"/>
          </a:xfrm>
        </p:spPr>
      </p:pic>
      <p:sp>
        <p:nvSpPr>
          <p:cNvPr id="6" name="Left Arrow 5"/>
          <p:cNvSpPr/>
          <p:nvPr/>
        </p:nvSpPr>
        <p:spPr>
          <a:xfrm>
            <a:off x="6847416" y="4540250"/>
            <a:ext cx="793750"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5259916" y="5588000"/>
            <a:ext cx="793750" cy="412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869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Non-SAE Example #6</a:t>
            </a:r>
            <a:endParaRPr lang="en-US" dirty="0"/>
          </a:p>
        </p:txBody>
      </p:sp>
      <p:sp>
        <p:nvSpPr>
          <p:cNvPr id="3" name="Content Placeholder 2"/>
          <p:cNvSpPr>
            <a:spLocks noGrp="1"/>
          </p:cNvSpPr>
          <p:nvPr>
            <p:ph idx="1"/>
          </p:nvPr>
        </p:nvSpPr>
        <p:spPr/>
        <p:txBody>
          <a:bodyPr/>
          <a:lstStyle/>
          <a:p>
            <a:pPr marL="0" indent="0">
              <a:buNone/>
            </a:pPr>
            <a:r>
              <a:rPr lang="en-US" dirty="0" smtClean="0"/>
              <a:t>On 6/18, Brandon paid for 1 year of life insurance with Kentucky Farm Bureau, valued at $25. </a:t>
            </a:r>
            <a:endParaRPr lang="en-US" dirty="0"/>
          </a:p>
        </p:txBody>
      </p:sp>
    </p:spTree>
    <p:extLst>
      <p:ext uri="{BB962C8B-B14F-4D97-AF65-F5344CB8AC3E}">
        <p14:creationId xmlns:p14="http://schemas.microsoft.com/office/powerpoint/2010/main" val="2258505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would put this entry under the “Buy Bonds, Stocks and Life Insurance” transaction type.  </a:t>
            </a:r>
            <a:endParaRPr lang="en-US" sz="2800" dirty="0"/>
          </a:p>
        </p:txBody>
      </p:sp>
      <p:pic>
        <p:nvPicPr>
          <p:cNvPr id="4" name="Content Placeholder 3" descr="Screen Shot 2015-06-19 at 3.12.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320" b="31692"/>
          <a:stretch/>
        </p:blipFill>
        <p:spPr>
          <a:xfrm>
            <a:off x="0" y="1703916"/>
            <a:ext cx="9144000" cy="4518029"/>
          </a:xfrm>
        </p:spPr>
      </p:pic>
      <p:sp>
        <p:nvSpPr>
          <p:cNvPr id="5" name="Left Arrow 4"/>
          <p:cNvSpPr/>
          <p:nvPr/>
        </p:nvSpPr>
        <p:spPr>
          <a:xfrm>
            <a:off x="3884083" y="4709583"/>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693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There is also a selection for selling bonds or stocks.</a:t>
            </a:r>
            <a:endParaRPr lang="en-US" sz="2800" dirty="0"/>
          </a:p>
        </p:txBody>
      </p:sp>
      <p:pic>
        <p:nvPicPr>
          <p:cNvPr id="4" name="Content Placeholder 3" descr="Screen Shot 2015-06-19 at 3.12.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320" b="31692"/>
          <a:stretch/>
        </p:blipFill>
        <p:spPr>
          <a:xfrm>
            <a:off x="0" y="1703916"/>
            <a:ext cx="9144000" cy="4518029"/>
          </a:xfrm>
        </p:spPr>
      </p:pic>
      <p:sp>
        <p:nvSpPr>
          <p:cNvPr id="5" name="Left Arrow 4"/>
          <p:cNvSpPr/>
          <p:nvPr/>
        </p:nvSpPr>
        <p:spPr>
          <a:xfrm>
            <a:off x="3884083" y="4910666"/>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774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We would need to enter the date we made this purchase, who we purchased it from and the amount we spent on the life insurance.</a:t>
            </a:r>
            <a:endParaRPr lang="en-US" sz="2800" dirty="0"/>
          </a:p>
        </p:txBody>
      </p:sp>
      <p:pic>
        <p:nvPicPr>
          <p:cNvPr id="4" name="Content Placeholder 3" descr="Screen Shot 2015-06-19 at 3.12.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320" b="31692"/>
          <a:stretch/>
        </p:blipFill>
        <p:spPr>
          <a:xfrm>
            <a:off x="0" y="1703916"/>
            <a:ext cx="9144000" cy="4518029"/>
          </a:xfrm>
        </p:spPr>
      </p:pic>
      <p:sp>
        <p:nvSpPr>
          <p:cNvPr id="5" name="Left Arrow 4"/>
          <p:cNvSpPr/>
          <p:nvPr/>
        </p:nvSpPr>
        <p:spPr>
          <a:xfrm>
            <a:off x="3556000" y="3344332"/>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465233" y="3312581"/>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624233" y="3344332"/>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079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Then, we could enter what was purchased in the “Memo” and click save!</a:t>
            </a:r>
            <a:endParaRPr lang="en-US" sz="2800" dirty="0"/>
          </a:p>
        </p:txBody>
      </p:sp>
      <p:pic>
        <p:nvPicPr>
          <p:cNvPr id="4" name="Content Placeholder 3" descr="Screen Shot 2015-06-19 at 3.12.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320" b="31692"/>
          <a:stretch/>
        </p:blipFill>
        <p:spPr>
          <a:xfrm>
            <a:off x="0" y="1703916"/>
            <a:ext cx="9144000" cy="4518029"/>
          </a:xfrm>
        </p:spPr>
      </p:pic>
      <p:sp>
        <p:nvSpPr>
          <p:cNvPr id="5" name="Left Arrow 4"/>
          <p:cNvSpPr/>
          <p:nvPr/>
        </p:nvSpPr>
        <p:spPr>
          <a:xfrm>
            <a:off x="7429500" y="4476749"/>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242983" y="5587998"/>
            <a:ext cx="84666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95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This is how we would enter our information for this entry.  The item would be considered “Depreciable draft, pleasure or breeding livestock.” And the date would be the date of the purchase.</a:t>
            </a:r>
            <a:endParaRPr lang="en-US" sz="28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5979583" y="2973917"/>
            <a:ext cx="931334"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502149" y="3233208"/>
            <a:ext cx="931334"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63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“Name” would be what we want to call the item, and the description tells us what the item actually is.</a:t>
            </a:r>
            <a:endParaRPr lang="en-US" sz="28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6121399" y="3746500"/>
            <a:ext cx="931334"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872566" y="3391958"/>
            <a:ext cx="931334"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57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“Vendor” is who we purchased the item from, and the “Quantity” is the amount of the item we bought.</a:t>
            </a:r>
            <a:endParaRPr lang="en-US" sz="2800" dirty="0"/>
          </a:p>
        </p:txBody>
      </p:sp>
      <p:pic>
        <p:nvPicPr>
          <p:cNvPr id="4" name="Content Placeholder 3" descr="Screen Shot 2015-06-18 at 3.25.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019" r="12706" b="22845"/>
          <a:stretch/>
        </p:blipFill>
        <p:spPr>
          <a:xfrm>
            <a:off x="95250" y="1587499"/>
            <a:ext cx="9048750" cy="5153187"/>
          </a:xfrm>
        </p:spPr>
      </p:pic>
      <p:sp>
        <p:nvSpPr>
          <p:cNvPr id="5" name="Left Arrow 4"/>
          <p:cNvSpPr/>
          <p:nvPr/>
        </p:nvSpPr>
        <p:spPr>
          <a:xfrm>
            <a:off x="4121149" y="4561416"/>
            <a:ext cx="751417" cy="418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872566" y="4265083"/>
            <a:ext cx="931334" cy="51858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102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1884</Words>
  <Application>Microsoft Macintosh PowerPoint</Application>
  <PresentationFormat>On-screen Show (4:3)</PresentationFormat>
  <Paragraphs>82</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Finances Part III:   This presentation will cover  Non-Current Items, Loans,  and Non-SAE entries</vt:lpstr>
      <vt:lpstr>Next, we will enter a few examples of Non-Current items which can also be referred to as capital and are items you plan to keep for more than one year.</vt:lpstr>
      <vt:lpstr>To enter Non-Current Items, click on the link next to the arrow shown below.  </vt:lpstr>
      <vt:lpstr>Clicking on the link will bring you to this page.  If you entered items from when you began Ag. Class,  they will show up here. Click on  “Add New” to add more non-cash items. </vt:lpstr>
      <vt:lpstr>This is what the Non-Current Item page looks like.</vt:lpstr>
      <vt:lpstr>Non-Current Example #1</vt:lpstr>
      <vt:lpstr>This is how we would enter our information for this entry.  The item would be considered “Depreciable draft, pleasure or breeding livestock.” And the date would be the date of the purchase.</vt:lpstr>
      <vt:lpstr>The “Name” would be what we want to call the item, and the description tells us what the item actually is.</vt:lpstr>
      <vt:lpstr>The “Vendor” is who we purchased the item from, and the “Quantity” is the amount of the item we bought.</vt:lpstr>
      <vt:lpstr>“Total Acquisition Cost” is the amount that we paid for the item.</vt:lpstr>
      <vt:lpstr>“Salvage Value” is what we expect the item will be worth at the end of its useful life.  This is an estimate based on the available information you have about the current market.</vt:lpstr>
      <vt:lpstr>For “Depreciation Method” we need to select what we feel is an appropriate estimate of the length of time the item will be useful to us, your options are 3, 5, 8, 10 or 20 years.  Remember to ask your Agriculture teacher if you aren’t sure.</vt:lpstr>
      <vt:lpstr>“Business Use Percentage” will always be left as 100%.  Later on, we will do an example of how to enter values for items of which you do not own 100%. Click Save!</vt:lpstr>
      <vt:lpstr>Non-Current Example #2</vt:lpstr>
      <vt:lpstr>He is how we enter information for this entry. The “Type of Item”, “Date, “Name”, “Description”, “Vendor” and “Quantity” can be describe the same as our previous example.</vt:lpstr>
      <vt:lpstr>However, this time for “Acquisition Cost”, we will only enter 50% of the value of the 4-wheeler.  This is because we are only going to use it for our project about half of the time.</vt:lpstr>
      <vt:lpstr>Side Note: Typically, a maximum 50% of the value of items like 4-wheelers and personal vehicles can be used on FFA Applications.  This is because you also use these items for personal reasons.</vt:lpstr>
      <vt:lpstr>For “Total Salvage Value” we would also put a value which we feel reflects half of the salvage value.</vt:lpstr>
      <vt:lpstr>Once again, on “Depreciation Method” we would select the option which we feel best represents the useful life of this item.  Click Save!</vt:lpstr>
      <vt:lpstr>Non-Current Example #3</vt:lpstr>
      <vt:lpstr>Here is how we would enter our information for this entry. Follow the same rules as our previous two examples for “Type of Item”, “Purchase Date”, “Name”, “Description” and “Vendor”. </vt:lpstr>
      <vt:lpstr>Since fencing supplies can be a wide variety/amount of items, we can just leave our quantity as “1”, since we are counting the value of all the items together.</vt:lpstr>
      <vt:lpstr>Since Brandon is paying for 40% of the cost of the fencing supplies, we should count the “Total Acquisition Cost” as 40% of the total value of the supplies.</vt:lpstr>
      <vt:lpstr>Likewise, Brandon should only enter 40% of what he feels is the “Total Salvage Value”.</vt:lpstr>
      <vt:lpstr>For “Depreciation Method” follow the same rules as our previous examples.  Don’t forget to click save!</vt:lpstr>
      <vt:lpstr>This completes our examples for Non-Current items.  Next, we will take a look at how to enter loans.</vt:lpstr>
      <vt:lpstr>To enter the Loan Manager, click on the link next to the arrow.</vt:lpstr>
      <vt:lpstr>Clicking on the link will take you to this page.  Select “New Loan”</vt:lpstr>
      <vt:lpstr>This is what the loan page looks like.  Let’s do an example.</vt:lpstr>
      <vt:lpstr>Loan Example</vt:lpstr>
      <vt:lpstr>Here is how we would enter our information for this loan. “Type of Loan” gives us a few options.  “Other non-Current/Capital Liabilities” fits Brandon’s Loan best. </vt:lpstr>
      <vt:lpstr>Side Note- These are the options for the various loans.  When entering a new loan, you should select the type that most closely matches your loan.</vt:lpstr>
      <vt:lpstr>For “Loan Date”, enter the date on which you received the loan.</vt:lpstr>
      <vt:lpstr>For “Business Use Percentage” enter the percentage of the loan amount which will be used for the SAE project.</vt:lpstr>
      <vt:lpstr>Enter notes in the “Memo” if you need.</vt:lpstr>
      <vt:lpstr>Since Brandon is only required to make one payment for year, we will enter the “Number of Payments per Year” as “1”.</vt:lpstr>
      <vt:lpstr>Brandon has payments due on Dec 31st of 2015, 2016, 2017, 2018, 2019 and 2020.  This means his “Total Number of Payments” will be “6”.</vt:lpstr>
      <vt:lpstr>Next, let’s look at some Non-SAE Entries.  Non-SAE Entries includes things like Personal Expenses, Non-Ag Earning, etc.</vt:lpstr>
      <vt:lpstr>To complete these entries, click on the link next to the arrow below.</vt:lpstr>
      <vt:lpstr>This is the page for Non-SAE Entries.  Let’s do a few examples.</vt:lpstr>
      <vt:lpstr>Non-SAE Example #1</vt:lpstr>
      <vt:lpstr>This is an example of a Personal Expense, since it has nothing to do with any of Brandon’s SAE projects. Make sure to select “Personal Expenses” under “Transaction Type”.</vt:lpstr>
      <vt:lpstr>For “Date” we enter, the date Brandon made the purchase, “Vendor” is who he bought the canoe from, and “Amount/Value” is the cost of the item.</vt:lpstr>
      <vt:lpstr>In the “Memo” we can enter what the item was.  Then click save!</vt:lpstr>
      <vt:lpstr>Non-SAE Example #2</vt:lpstr>
      <vt:lpstr>This would be a good example of an “Educational Expense”.  Make sure to choose that selection under “Transaction Type”.</vt:lpstr>
      <vt:lpstr>For “Date” we enter the date Brandon paid the tuition, “Vendor” is who he paid the tuition to, and “Amount/Value” is the cost of the tuition.</vt:lpstr>
      <vt:lpstr>We can then enter what the entry was for in the “Memo”, then click save!</vt:lpstr>
      <vt:lpstr>Non-SAE Example #3</vt:lpstr>
      <vt:lpstr>This is an example of Non-SAE Ag-related earnings because the labor Brandon was involved in was related to agriculture, but was just a side job, not one of his regular SAE projects.</vt:lpstr>
      <vt:lpstr>For “Date” we would enter the date of the activity, “Vendor/Payee” would be who Brandon was working for, and “Amount/Value” would be the amount he earned.</vt:lpstr>
      <vt:lpstr>We can then enter a note about the type of work in the “Memo” and click Save!</vt:lpstr>
      <vt:lpstr>Non-SAE Example #4</vt:lpstr>
      <vt:lpstr>This is an example of Non-Ag Earnings.  Be sure to select “Non-Ag Earnings” under “Transaction Type” for similar entries.</vt:lpstr>
      <vt:lpstr>The “Date” would be when Brandon worked, the “Payee” would be Aunt Rachel, and the “Amount/Value” would be how much Brandon made, $50. </vt:lpstr>
      <vt:lpstr>We can then enter what the earnings were for under “Memo”, then click Save!</vt:lpstr>
      <vt:lpstr>Non-SAE Example #5</vt:lpstr>
      <vt:lpstr>This would be an example of an “Unearned Income/Gift”.</vt:lpstr>
      <vt:lpstr>We would need to enter the date we received the gift, who gave it to us, and how much it was worth.</vt:lpstr>
      <vt:lpstr>We can then enter what the gift was in the “Memo” and click save!</vt:lpstr>
      <vt:lpstr>Non-SAE Example #6</vt:lpstr>
      <vt:lpstr>We would put this entry under the “Buy Bonds, Stocks and Life Insurance” transaction type.  </vt:lpstr>
      <vt:lpstr>There is also a selection for selling bonds or stocks.</vt:lpstr>
      <vt:lpstr>We would need to enter the date we made this purchase, who we purchased it from and the amount we spent on the life insurance.</vt:lpstr>
      <vt:lpstr>Then, we could enter what was purchased in the “Memo” and click save!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Finances Part II:  Non-Current Items, Loans &amp;  Non-SAE Entries</dc:title>
  <dc:creator>Matthew Whitaker</dc:creator>
  <cp:lastModifiedBy>Matthew Whitaker</cp:lastModifiedBy>
  <cp:revision>2</cp:revision>
  <dcterms:created xsi:type="dcterms:W3CDTF">2015-06-19T19:16:52Z</dcterms:created>
  <dcterms:modified xsi:type="dcterms:W3CDTF">2015-07-29T19:26:38Z</dcterms:modified>
</cp:coreProperties>
</file>