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0" d="100"/>
          <a:sy n="120" d="100"/>
        </p:scale>
        <p:origin x="-131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16051A-3B60-BB46-A228-041FFF44F912}" type="datetimeFigureOut">
              <a:rPr lang="en-US" smtClean="0"/>
              <a:t>7/29/15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66DBEF-9C36-0544-B2F5-61BF09537166}" type="slidenum">
              <a:rPr lang="en-US" smtClean="0"/>
              <a:t>‹#›</a:t>
            </a:fld>
            <a:endParaRPr lang="en-US"/>
          </a:p>
        </p:txBody>
      </p:sp>
    </p:spTree>
    <p:extLst>
      <p:ext uri="{BB962C8B-B14F-4D97-AF65-F5344CB8AC3E}">
        <p14:creationId xmlns:p14="http://schemas.microsoft.com/office/powerpoint/2010/main" val="3454112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16051A-3B60-BB46-A228-041FFF44F912}" type="datetimeFigureOut">
              <a:rPr lang="en-US" smtClean="0"/>
              <a:t>7/29/15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66DBEF-9C36-0544-B2F5-61BF09537166}" type="slidenum">
              <a:rPr lang="en-US" smtClean="0"/>
              <a:t>‹#›</a:t>
            </a:fld>
            <a:endParaRPr lang="en-US"/>
          </a:p>
        </p:txBody>
      </p:sp>
    </p:spTree>
    <p:extLst>
      <p:ext uri="{BB962C8B-B14F-4D97-AF65-F5344CB8AC3E}">
        <p14:creationId xmlns:p14="http://schemas.microsoft.com/office/powerpoint/2010/main" val="3525094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16051A-3B60-BB46-A228-041FFF44F912}" type="datetimeFigureOut">
              <a:rPr lang="en-US" smtClean="0"/>
              <a:t>7/29/15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66DBEF-9C36-0544-B2F5-61BF09537166}" type="slidenum">
              <a:rPr lang="en-US" smtClean="0"/>
              <a:t>‹#›</a:t>
            </a:fld>
            <a:endParaRPr lang="en-US"/>
          </a:p>
        </p:txBody>
      </p:sp>
    </p:spTree>
    <p:extLst>
      <p:ext uri="{BB962C8B-B14F-4D97-AF65-F5344CB8AC3E}">
        <p14:creationId xmlns:p14="http://schemas.microsoft.com/office/powerpoint/2010/main" val="1199319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16051A-3B60-BB46-A228-041FFF44F912}" type="datetimeFigureOut">
              <a:rPr lang="en-US" smtClean="0"/>
              <a:t>7/29/15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66DBEF-9C36-0544-B2F5-61BF09537166}" type="slidenum">
              <a:rPr lang="en-US" smtClean="0"/>
              <a:t>‹#›</a:t>
            </a:fld>
            <a:endParaRPr lang="en-US"/>
          </a:p>
        </p:txBody>
      </p:sp>
    </p:spTree>
    <p:extLst>
      <p:ext uri="{BB962C8B-B14F-4D97-AF65-F5344CB8AC3E}">
        <p14:creationId xmlns:p14="http://schemas.microsoft.com/office/powerpoint/2010/main" val="1181791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16051A-3B60-BB46-A228-041FFF44F912}" type="datetimeFigureOut">
              <a:rPr lang="en-US" smtClean="0"/>
              <a:t>7/29/15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66DBEF-9C36-0544-B2F5-61BF09537166}" type="slidenum">
              <a:rPr lang="en-US" smtClean="0"/>
              <a:t>‹#›</a:t>
            </a:fld>
            <a:endParaRPr lang="en-US"/>
          </a:p>
        </p:txBody>
      </p:sp>
    </p:spTree>
    <p:extLst>
      <p:ext uri="{BB962C8B-B14F-4D97-AF65-F5344CB8AC3E}">
        <p14:creationId xmlns:p14="http://schemas.microsoft.com/office/powerpoint/2010/main" val="3670233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16051A-3B60-BB46-A228-041FFF44F912}" type="datetimeFigureOut">
              <a:rPr lang="en-US" smtClean="0"/>
              <a:t>7/29/15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66DBEF-9C36-0544-B2F5-61BF09537166}" type="slidenum">
              <a:rPr lang="en-US" smtClean="0"/>
              <a:t>‹#›</a:t>
            </a:fld>
            <a:endParaRPr lang="en-US"/>
          </a:p>
        </p:txBody>
      </p:sp>
    </p:spTree>
    <p:extLst>
      <p:ext uri="{BB962C8B-B14F-4D97-AF65-F5344CB8AC3E}">
        <p14:creationId xmlns:p14="http://schemas.microsoft.com/office/powerpoint/2010/main" val="1463403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16051A-3B60-BB46-A228-041FFF44F912}" type="datetimeFigureOut">
              <a:rPr lang="en-US" smtClean="0"/>
              <a:t>7/29/15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66DBEF-9C36-0544-B2F5-61BF09537166}" type="slidenum">
              <a:rPr lang="en-US" smtClean="0"/>
              <a:t>‹#›</a:t>
            </a:fld>
            <a:endParaRPr lang="en-US"/>
          </a:p>
        </p:txBody>
      </p:sp>
    </p:spTree>
    <p:extLst>
      <p:ext uri="{BB962C8B-B14F-4D97-AF65-F5344CB8AC3E}">
        <p14:creationId xmlns:p14="http://schemas.microsoft.com/office/powerpoint/2010/main" val="3690550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16051A-3B60-BB46-A228-041FFF44F912}" type="datetimeFigureOut">
              <a:rPr lang="en-US" smtClean="0"/>
              <a:t>7/29/15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66DBEF-9C36-0544-B2F5-61BF09537166}" type="slidenum">
              <a:rPr lang="en-US" smtClean="0"/>
              <a:t>‹#›</a:t>
            </a:fld>
            <a:endParaRPr lang="en-US"/>
          </a:p>
        </p:txBody>
      </p:sp>
    </p:spTree>
    <p:extLst>
      <p:ext uri="{BB962C8B-B14F-4D97-AF65-F5344CB8AC3E}">
        <p14:creationId xmlns:p14="http://schemas.microsoft.com/office/powerpoint/2010/main" val="3489742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16051A-3B60-BB46-A228-041FFF44F912}" type="datetimeFigureOut">
              <a:rPr lang="en-US" smtClean="0"/>
              <a:t>7/29/15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66DBEF-9C36-0544-B2F5-61BF09537166}" type="slidenum">
              <a:rPr lang="en-US" smtClean="0"/>
              <a:t>‹#›</a:t>
            </a:fld>
            <a:endParaRPr lang="en-US"/>
          </a:p>
        </p:txBody>
      </p:sp>
    </p:spTree>
    <p:extLst>
      <p:ext uri="{BB962C8B-B14F-4D97-AF65-F5344CB8AC3E}">
        <p14:creationId xmlns:p14="http://schemas.microsoft.com/office/powerpoint/2010/main" val="3089024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16051A-3B60-BB46-A228-041FFF44F912}" type="datetimeFigureOut">
              <a:rPr lang="en-US" smtClean="0"/>
              <a:t>7/29/15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66DBEF-9C36-0544-B2F5-61BF09537166}" type="slidenum">
              <a:rPr lang="en-US" smtClean="0"/>
              <a:t>‹#›</a:t>
            </a:fld>
            <a:endParaRPr lang="en-US"/>
          </a:p>
        </p:txBody>
      </p:sp>
    </p:spTree>
    <p:extLst>
      <p:ext uri="{BB962C8B-B14F-4D97-AF65-F5344CB8AC3E}">
        <p14:creationId xmlns:p14="http://schemas.microsoft.com/office/powerpoint/2010/main" val="1228834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16051A-3B60-BB46-A228-041FFF44F912}" type="datetimeFigureOut">
              <a:rPr lang="en-US" smtClean="0"/>
              <a:t>7/29/15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66DBEF-9C36-0544-B2F5-61BF09537166}" type="slidenum">
              <a:rPr lang="en-US" smtClean="0"/>
              <a:t>‹#›</a:t>
            </a:fld>
            <a:endParaRPr lang="en-US"/>
          </a:p>
        </p:txBody>
      </p:sp>
    </p:spTree>
    <p:extLst>
      <p:ext uri="{BB962C8B-B14F-4D97-AF65-F5344CB8AC3E}">
        <p14:creationId xmlns:p14="http://schemas.microsoft.com/office/powerpoint/2010/main" val="340931466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16051A-3B60-BB46-A228-041FFF44F912}" type="datetimeFigureOut">
              <a:rPr lang="en-US" smtClean="0"/>
              <a:t>7/29/15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66DBEF-9C36-0544-B2F5-61BF09537166}" type="slidenum">
              <a:rPr lang="en-US" smtClean="0"/>
              <a:t>‹#›</a:t>
            </a:fld>
            <a:endParaRPr lang="en-US"/>
          </a:p>
        </p:txBody>
      </p:sp>
    </p:spTree>
    <p:extLst>
      <p:ext uri="{BB962C8B-B14F-4D97-AF65-F5344CB8AC3E}">
        <p14:creationId xmlns:p14="http://schemas.microsoft.com/office/powerpoint/2010/main" val="4110181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Livestock Management</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This presentation will walk you through </a:t>
            </a:r>
            <a:r>
              <a:rPr lang="en-US" smtClean="0"/>
              <a:t>the basics of </a:t>
            </a:r>
            <a:r>
              <a:rPr lang="en-US" dirty="0" smtClean="0"/>
              <a:t>the Market Animal Manager and Breeding Animal Manager feature on the AET.</a:t>
            </a:r>
            <a:endParaRPr lang="en-US" dirty="0"/>
          </a:p>
        </p:txBody>
      </p:sp>
    </p:spTree>
    <p:extLst>
      <p:ext uri="{BB962C8B-B14F-4D97-AF65-F5344CB8AC3E}">
        <p14:creationId xmlns:p14="http://schemas.microsoft.com/office/powerpoint/2010/main" val="4144394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You can now manage the records of these 3 animals individually.  </a:t>
            </a:r>
            <a:r>
              <a:rPr lang="en-US" dirty="0"/>
              <a:t> </a:t>
            </a:r>
            <a:r>
              <a:rPr lang="en-US" dirty="0" smtClean="0"/>
              <a:t>Let’s look at a couple of examples. </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07115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Steer #1 is struck by lightning and killed.</a:t>
            </a:r>
          </a:p>
          <a:p>
            <a:endParaRPr lang="en-US" dirty="0"/>
          </a:p>
          <a:p>
            <a:r>
              <a:rPr lang="en-US" dirty="0" smtClean="0"/>
              <a:t>Brandon decides to have Steer #2 slaughtered and cut into freezer beef for his family.  He determines the market value of the animal at time of death to be $505.</a:t>
            </a:r>
          </a:p>
          <a:p>
            <a:endParaRPr lang="en-US" dirty="0"/>
          </a:p>
          <a:p>
            <a:r>
              <a:rPr lang="en-US" dirty="0" smtClean="0"/>
              <a:t>Brandon changes his mind about the heifer and decides to have her bred.</a:t>
            </a:r>
          </a:p>
          <a:p>
            <a:endParaRPr lang="en-US" dirty="0"/>
          </a:p>
          <a:p>
            <a:endParaRPr lang="en-US" dirty="0"/>
          </a:p>
        </p:txBody>
      </p:sp>
    </p:spTree>
    <p:extLst>
      <p:ext uri="{BB962C8B-B14F-4D97-AF65-F5344CB8AC3E}">
        <p14:creationId xmlns:p14="http://schemas.microsoft.com/office/powerpoint/2010/main" val="2913835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We will make all this changes in the “Sale Info” column by making the appropriate selection from the drop down box.</a:t>
            </a:r>
            <a:endParaRPr lang="en-US" sz="3600" dirty="0"/>
          </a:p>
        </p:txBody>
      </p:sp>
      <p:pic>
        <p:nvPicPr>
          <p:cNvPr id="4" name="Content Placeholder 3" descr="Screen Shot 2015-07-29 at 1.41.15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419" t="8225" r="12834" b="35809"/>
          <a:stretch/>
        </p:blipFill>
        <p:spPr>
          <a:xfrm>
            <a:off x="44864" y="1714500"/>
            <a:ext cx="9052446" cy="4180417"/>
          </a:xfrm>
        </p:spPr>
      </p:pic>
      <p:sp>
        <p:nvSpPr>
          <p:cNvPr id="3" name="Down Arrow 2"/>
          <p:cNvSpPr/>
          <p:nvPr/>
        </p:nvSpPr>
        <p:spPr>
          <a:xfrm>
            <a:off x="7450666" y="2762250"/>
            <a:ext cx="624417" cy="103716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913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For the first steer, selecting “Death/Loss” from the drop down box will take you to this page.  Simply click “Save and Return”</a:t>
            </a:r>
            <a:endParaRPr lang="en-US" sz="2800" dirty="0"/>
          </a:p>
        </p:txBody>
      </p:sp>
      <p:pic>
        <p:nvPicPr>
          <p:cNvPr id="4" name="Content Placeholder 3" descr="Screen Shot 2015-07-29 at 1.48.55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163" t="8225" r="12192" b="35602"/>
          <a:stretch/>
        </p:blipFill>
        <p:spPr>
          <a:xfrm>
            <a:off x="84666" y="1714499"/>
            <a:ext cx="9057165" cy="4148668"/>
          </a:xfrm>
        </p:spPr>
      </p:pic>
      <p:sp>
        <p:nvSpPr>
          <p:cNvPr id="5" name="Right Arrow 4"/>
          <p:cNvSpPr/>
          <p:nvPr/>
        </p:nvSpPr>
        <p:spPr>
          <a:xfrm>
            <a:off x="3852333" y="4582583"/>
            <a:ext cx="687917"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000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For the second steer, choosing “Used at Home” from the drop down box will take you to this page.  Here you will enter the “Fair Market Value” as well as the final weight of the animal.  After filling in the information, click save.</a:t>
            </a:r>
            <a:endParaRPr lang="en-US" sz="2400" dirty="0"/>
          </a:p>
        </p:txBody>
      </p:sp>
      <p:pic>
        <p:nvPicPr>
          <p:cNvPr id="4" name="Content Placeholder 3" descr="Screen Shot 2015-07-29 at 1.52.08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548" t="8224" r="12448" b="32105"/>
          <a:stretch/>
        </p:blipFill>
        <p:spPr>
          <a:xfrm>
            <a:off x="0" y="1714500"/>
            <a:ext cx="9144000" cy="4486904"/>
          </a:xfrm>
        </p:spPr>
      </p:pic>
      <p:sp>
        <p:nvSpPr>
          <p:cNvPr id="5" name="Left Arrow 4"/>
          <p:cNvSpPr/>
          <p:nvPr/>
        </p:nvSpPr>
        <p:spPr>
          <a:xfrm>
            <a:off x="7228417" y="3492500"/>
            <a:ext cx="836083" cy="518584"/>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Left Arrow 5"/>
          <p:cNvSpPr/>
          <p:nvPr/>
        </p:nvSpPr>
        <p:spPr>
          <a:xfrm>
            <a:off x="4074583" y="5132916"/>
            <a:ext cx="836084" cy="47625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4683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When managing our heifer, selecting “Transfer to Capital” from the drop down box will bring us to this page.  Once again, we enter the fair market value of the animal, the weight at the time of the transfer, and a description of how we managed the animal. Click save!</a:t>
            </a:r>
            <a:endParaRPr lang="en-US" sz="2400" dirty="0"/>
          </a:p>
        </p:txBody>
      </p:sp>
      <p:pic>
        <p:nvPicPr>
          <p:cNvPr id="4" name="Content Placeholder 3" descr="Screen Shot 2015-07-29 at 1.56.12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548" t="8430" r="12320" b="27784"/>
          <a:stretch/>
        </p:blipFill>
        <p:spPr>
          <a:xfrm>
            <a:off x="148168" y="1725082"/>
            <a:ext cx="8832102" cy="4624918"/>
          </a:xfrm>
        </p:spPr>
      </p:pic>
      <p:sp>
        <p:nvSpPr>
          <p:cNvPr id="5" name="Left Arrow 4"/>
          <p:cNvSpPr/>
          <p:nvPr/>
        </p:nvSpPr>
        <p:spPr>
          <a:xfrm>
            <a:off x="7397750" y="3238500"/>
            <a:ext cx="740833" cy="40216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Left Arrow 5"/>
          <p:cNvSpPr/>
          <p:nvPr/>
        </p:nvSpPr>
        <p:spPr>
          <a:xfrm>
            <a:off x="4152900" y="4586816"/>
            <a:ext cx="740833" cy="40216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Left Arrow 6"/>
          <p:cNvSpPr/>
          <p:nvPr/>
        </p:nvSpPr>
        <p:spPr>
          <a:xfrm rot="10800000">
            <a:off x="5041899" y="4988983"/>
            <a:ext cx="740833" cy="40216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3094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After making this changes, our Market Manager page should look like this.</a:t>
            </a:r>
            <a:endParaRPr lang="en-US" sz="2400" dirty="0"/>
          </a:p>
        </p:txBody>
      </p:sp>
      <p:pic>
        <p:nvPicPr>
          <p:cNvPr id="4" name="Content Placeholder 3" descr="Screen Shot 2015-07-29 at 1.59.04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677" t="8225" r="12320" b="35602"/>
          <a:stretch/>
        </p:blipFill>
        <p:spPr>
          <a:xfrm>
            <a:off x="158750" y="1665610"/>
            <a:ext cx="8903726" cy="4112889"/>
          </a:xfrm>
        </p:spPr>
      </p:pic>
    </p:spTree>
    <p:extLst>
      <p:ext uri="{BB962C8B-B14F-4D97-AF65-F5344CB8AC3E}">
        <p14:creationId xmlns:p14="http://schemas.microsoft.com/office/powerpoint/2010/main" val="2960507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Notice that we can also enter the Cash Expense, Non-Cash Entry, and Non-Current Item pages from the Market Livestock Manager page.  These are the same pages that you can access from the Finances homepage.</a:t>
            </a:r>
            <a:endParaRPr lang="en-US" sz="2400" dirty="0"/>
          </a:p>
        </p:txBody>
      </p:sp>
      <p:pic>
        <p:nvPicPr>
          <p:cNvPr id="4" name="Content Placeholder 3" descr="Screen Shot 2015-07-29 at 1.59.04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677" t="8225" r="12320" b="35602"/>
          <a:stretch/>
        </p:blipFill>
        <p:spPr>
          <a:xfrm>
            <a:off x="158750" y="1665610"/>
            <a:ext cx="8903726" cy="4112889"/>
          </a:xfrm>
        </p:spPr>
      </p:pic>
      <p:sp>
        <p:nvSpPr>
          <p:cNvPr id="3" name="Left Arrow 2"/>
          <p:cNvSpPr/>
          <p:nvPr/>
        </p:nvSpPr>
        <p:spPr>
          <a:xfrm>
            <a:off x="8453966" y="3270250"/>
            <a:ext cx="624417" cy="40216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5843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This page also has a feature that allows you to review feed entries made in the cash expense page.</a:t>
            </a:r>
            <a:endParaRPr lang="en-US" sz="2400" dirty="0"/>
          </a:p>
        </p:txBody>
      </p:sp>
      <p:pic>
        <p:nvPicPr>
          <p:cNvPr id="4" name="Content Placeholder 3" descr="Screen Shot 2015-07-29 at 1.59.04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677" t="8225" r="12320" b="35602"/>
          <a:stretch/>
        </p:blipFill>
        <p:spPr>
          <a:xfrm>
            <a:off x="158750" y="1591527"/>
            <a:ext cx="8903726" cy="4112889"/>
          </a:xfrm>
        </p:spPr>
      </p:pic>
      <p:sp>
        <p:nvSpPr>
          <p:cNvPr id="3" name="Left Arrow 2"/>
          <p:cNvSpPr/>
          <p:nvPr/>
        </p:nvSpPr>
        <p:spPr>
          <a:xfrm rot="15990117">
            <a:off x="3881965" y="2745343"/>
            <a:ext cx="624417" cy="40216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3220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Next, let’s take a look at how we can use the Breeding Herd Manager feature.</a:t>
            </a:r>
            <a:endParaRPr lang="en-US" sz="2400" dirty="0"/>
          </a:p>
        </p:txBody>
      </p:sp>
      <p:pic>
        <p:nvPicPr>
          <p:cNvPr id="6" name="Content Placeholder 5" descr="Screen Shot 2015-06-15 at 1.02.25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420" t="7814" r="12320" b="17907"/>
          <a:stretch/>
        </p:blipFill>
        <p:spPr>
          <a:xfrm>
            <a:off x="347903" y="1545166"/>
            <a:ext cx="8436264" cy="5135736"/>
          </a:xfrm>
        </p:spPr>
      </p:pic>
      <p:sp>
        <p:nvSpPr>
          <p:cNvPr id="3" name="Right Arrow 2"/>
          <p:cNvSpPr/>
          <p:nvPr/>
        </p:nvSpPr>
        <p:spPr>
          <a:xfrm>
            <a:off x="4942416" y="5640917"/>
            <a:ext cx="1143000" cy="62441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3690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The bottom of the finance page features “Experience Managers”  with these tools, you can manage both market and breeding animals.  Let’s see a few examples of how you can use these tools.</a:t>
            </a:r>
            <a:endParaRPr lang="en-US" sz="2400" dirty="0"/>
          </a:p>
        </p:txBody>
      </p:sp>
      <p:pic>
        <p:nvPicPr>
          <p:cNvPr id="6" name="Content Placeholder 5" descr="Screen Shot 2015-06-15 at 1.02.25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420" t="7814" r="12320" b="17907"/>
          <a:stretch/>
        </p:blipFill>
        <p:spPr>
          <a:xfrm>
            <a:off x="347903" y="1545166"/>
            <a:ext cx="8436264" cy="5135736"/>
          </a:xfrm>
        </p:spPr>
      </p:pic>
      <p:sp>
        <p:nvSpPr>
          <p:cNvPr id="3" name="Right Arrow 2"/>
          <p:cNvSpPr/>
          <p:nvPr/>
        </p:nvSpPr>
        <p:spPr>
          <a:xfrm>
            <a:off x="3217333" y="5545667"/>
            <a:ext cx="1143000" cy="62441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434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This is the Breeding Livestock Herd manager page of the AET.  Notice that all animals entered from previous examples are listed under “Available Capital Assets”.  We can also enter new purchases from this page.</a:t>
            </a:r>
            <a:endParaRPr lang="en-US" sz="2400" dirty="0"/>
          </a:p>
        </p:txBody>
      </p:sp>
      <p:pic>
        <p:nvPicPr>
          <p:cNvPr id="4" name="Content Placeholder 3" descr="Screen Shot 2015-07-29 at 2.05.17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419" t="8019" r="12449" b="35809"/>
          <a:stretch/>
        </p:blipFill>
        <p:spPr>
          <a:xfrm>
            <a:off x="232834" y="1703916"/>
            <a:ext cx="8560326" cy="3947583"/>
          </a:xfrm>
        </p:spPr>
      </p:pic>
      <p:sp>
        <p:nvSpPr>
          <p:cNvPr id="5" name="Down Arrow 4"/>
          <p:cNvSpPr/>
          <p:nvPr/>
        </p:nvSpPr>
        <p:spPr>
          <a:xfrm>
            <a:off x="2550583" y="3164417"/>
            <a:ext cx="635000" cy="86783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0491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You can then “Drag and Drop” individual animals into the appropriate categories on the right hand side of the page.</a:t>
            </a:r>
            <a:endParaRPr lang="en-US" sz="2400" dirty="0"/>
          </a:p>
        </p:txBody>
      </p:sp>
      <p:pic>
        <p:nvPicPr>
          <p:cNvPr id="4" name="Content Placeholder 3" descr="Screen Shot 2015-07-29 at 2.09.11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291" t="7608" r="12577" b="35396"/>
          <a:stretch/>
        </p:blipFill>
        <p:spPr>
          <a:xfrm>
            <a:off x="169333" y="1682750"/>
            <a:ext cx="8821230" cy="4127500"/>
          </a:xfrm>
        </p:spPr>
      </p:pic>
      <p:sp>
        <p:nvSpPr>
          <p:cNvPr id="5" name="Down Arrow 4"/>
          <p:cNvSpPr/>
          <p:nvPr/>
        </p:nvSpPr>
        <p:spPr>
          <a:xfrm>
            <a:off x="6731000" y="2836334"/>
            <a:ext cx="656166" cy="102658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168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You can then select “Manage Breeding Animals” to keep records on individual animals.</a:t>
            </a:r>
            <a:endParaRPr lang="en-US" sz="2400" dirty="0"/>
          </a:p>
        </p:txBody>
      </p:sp>
      <p:pic>
        <p:nvPicPr>
          <p:cNvPr id="4" name="Content Placeholder 3" descr="Screen Shot 2015-07-29 at 2.09.11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291" t="7608" r="12577" b="35396"/>
          <a:stretch/>
        </p:blipFill>
        <p:spPr>
          <a:xfrm>
            <a:off x="169333" y="1682750"/>
            <a:ext cx="8821230" cy="4127500"/>
          </a:xfrm>
        </p:spPr>
      </p:pic>
      <p:sp>
        <p:nvSpPr>
          <p:cNvPr id="5" name="Down Arrow 4"/>
          <p:cNvSpPr/>
          <p:nvPr/>
        </p:nvSpPr>
        <p:spPr>
          <a:xfrm rot="16200000">
            <a:off x="3354917" y="3005668"/>
            <a:ext cx="656166" cy="102658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7376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The “Manage Breeding Animals” tab is very similar to the “Manage Market Animals” page.  However, on this page you can also manage off-spring and our only options for “Sale Info” are either selling the animal or death/loss. </a:t>
            </a:r>
            <a:endParaRPr lang="en-US" sz="2400" dirty="0"/>
          </a:p>
        </p:txBody>
      </p:sp>
      <p:pic>
        <p:nvPicPr>
          <p:cNvPr id="4" name="Content Placeholder 3" descr="Screen Shot 2015-07-29 at 2.11.50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420" t="8225" r="12577" b="35396"/>
          <a:stretch/>
        </p:blipFill>
        <p:spPr>
          <a:xfrm>
            <a:off x="201083" y="1714499"/>
            <a:ext cx="8811438" cy="4085167"/>
          </a:xfrm>
        </p:spPr>
      </p:pic>
      <p:sp>
        <p:nvSpPr>
          <p:cNvPr id="6" name="Down Arrow 5"/>
          <p:cNvSpPr/>
          <p:nvPr/>
        </p:nvSpPr>
        <p:spPr>
          <a:xfrm>
            <a:off x="6847417" y="3185583"/>
            <a:ext cx="444500" cy="59266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Down Arrow 6"/>
          <p:cNvSpPr/>
          <p:nvPr/>
        </p:nvSpPr>
        <p:spPr>
          <a:xfrm>
            <a:off x="7916333" y="3185583"/>
            <a:ext cx="423333" cy="59266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5644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Let’s say that “Heifer” has a calf.</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07305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In order to enter this information, we should select “New Offspring” on the appropriate line.</a:t>
            </a:r>
            <a:endParaRPr lang="en-US" sz="2400" dirty="0"/>
          </a:p>
        </p:txBody>
      </p:sp>
      <p:pic>
        <p:nvPicPr>
          <p:cNvPr id="4" name="Content Placeholder 3" descr="Screen Shot 2015-07-29 at 2.11.50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420" t="8225" r="12577" b="35396"/>
          <a:stretch/>
        </p:blipFill>
        <p:spPr>
          <a:xfrm>
            <a:off x="201083" y="1714499"/>
            <a:ext cx="8811438" cy="4085167"/>
          </a:xfrm>
        </p:spPr>
      </p:pic>
      <p:sp>
        <p:nvSpPr>
          <p:cNvPr id="6" name="Down Arrow 5"/>
          <p:cNvSpPr/>
          <p:nvPr/>
        </p:nvSpPr>
        <p:spPr>
          <a:xfrm>
            <a:off x="6752167" y="3905249"/>
            <a:ext cx="444500" cy="59266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7655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Selecting “New Offspring” will take you to this page.  Here you can enter all the appropriate information about offspring from this heifer.  After entering this information, you can then manage the offspring.</a:t>
            </a:r>
            <a:endParaRPr lang="en-US" sz="2400" dirty="0"/>
          </a:p>
        </p:txBody>
      </p:sp>
      <p:pic>
        <p:nvPicPr>
          <p:cNvPr id="4" name="Content Placeholder 3" descr="Screen Shot 2015-07-29 at 2.16.00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548" t="8225" r="12063" b="16260"/>
          <a:stretch/>
        </p:blipFill>
        <p:spPr>
          <a:xfrm>
            <a:off x="457200" y="1545167"/>
            <a:ext cx="8223249" cy="5080693"/>
          </a:xfrm>
        </p:spPr>
      </p:pic>
    </p:spTree>
    <p:extLst>
      <p:ext uri="{BB962C8B-B14F-4D97-AF65-F5344CB8AC3E}">
        <p14:creationId xmlns:p14="http://schemas.microsoft.com/office/powerpoint/2010/main" val="3456789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3200" dirty="0" smtClean="0"/>
              <a:t>Side Note:  As you can see, when keeping livestock records, it is critical to enter each animal on a different line and give it a separate designation if possible.  This can be a name or a combination of numbers and letters.  Keeping good livestock records hinges on being able to tell which animal is which on paper!</a:t>
            </a:r>
            <a:endParaRPr lang="en-US" sz="3200" dirty="0"/>
          </a:p>
        </p:txBody>
      </p:sp>
    </p:spTree>
    <p:extLst>
      <p:ext uri="{BB962C8B-B14F-4D97-AF65-F5344CB8AC3E}">
        <p14:creationId xmlns:p14="http://schemas.microsoft.com/office/powerpoint/2010/main" val="1147091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a:t>
            </a:r>
            <a:endParaRPr lang="en-US" dirty="0"/>
          </a:p>
        </p:txBody>
      </p:sp>
      <p:sp>
        <p:nvSpPr>
          <p:cNvPr id="3" name="Content Placeholder 2"/>
          <p:cNvSpPr>
            <a:spLocks noGrp="1"/>
          </p:cNvSpPr>
          <p:nvPr>
            <p:ph idx="1"/>
          </p:nvPr>
        </p:nvSpPr>
        <p:spPr/>
        <p:txBody>
          <a:bodyPr/>
          <a:lstStyle/>
          <a:p>
            <a:r>
              <a:rPr lang="en-US" dirty="0" smtClean="0"/>
              <a:t>On July 27</a:t>
            </a:r>
            <a:r>
              <a:rPr lang="en-US" baseline="30000" dirty="0" smtClean="0"/>
              <a:t>th</a:t>
            </a:r>
            <a:r>
              <a:rPr lang="en-US" dirty="0" smtClean="0"/>
              <a:t>, Brandon purchased two 350 pound steers and one 350 pound heifer that he plans to raise and sell at a later date. He paid </a:t>
            </a:r>
            <a:r>
              <a:rPr lang="en-US" dirty="0" err="1" smtClean="0"/>
              <a:t>Blackwater</a:t>
            </a:r>
            <a:r>
              <a:rPr lang="en-US" dirty="0"/>
              <a:t> </a:t>
            </a:r>
            <a:r>
              <a:rPr lang="en-US" dirty="0" smtClean="0"/>
              <a:t>Farms $500 apiece for the steers.</a:t>
            </a:r>
            <a:endParaRPr lang="en-US" dirty="0"/>
          </a:p>
        </p:txBody>
      </p:sp>
    </p:spTree>
    <p:extLst>
      <p:ext uri="{BB962C8B-B14F-4D97-AF65-F5344CB8AC3E}">
        <p14:creationId xmlns:p14="http://schemas.microsoft.com/office/powerpoint/2010/main" val="2601433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For this example, we would begin by clicking on “Market Manager” since steers are considered </a:t>
            </a:r>
            <a:r>
              <a:rPr lang="en-US" sz="2400" dirty="0"/>
              <a:t>m</a:t>
            </a:r>
            <a:r>
              <a:rPr lang="en-US" sz="2400" dirty="0" smtClean="0"/>
              <a:t>arket animals.</a:t>
            </a:r>
            <a:endParaRPr lang="en-US" sz="2400" dirty="0"/>
          </a:p>
        </p:txBody>
      </p:sp>
      <p:pic>
        <p:nvPicPr>
          <p:cNvPr id="6" name="Content Placeholder 5" descr="Screen Shot 2015-06-15 at 1.02.25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420" t="7814" r="12320" b="17907"/>
          <a:stretch/>
        </p:blipFill>
        <p:spPr>
          <a:xfrm>
            <a:off x="347903" y="1545166"/>
            <a:ext cx="8436264" cy="5135736"/>
          </a:xfrm>
        </p:spPr>
      </p:pic>
      <p:sp>
        <p:nvSpPr>
          <p:cNvPr id="3" name="Right Arrow 2"/>
          <p:cNvSpPr/>
          <p:nvPr/>
        </p:nvSpPr>
        <p:spPr>
          <a:xfrm>
            <a:off x="3217333" y="5545667"/>
            <a:ext cx="1143000" cy="62441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8300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This is the “Market Manager” screen.  In this example, we would click on “Buy New Animal”.</a:t>
            </a:r>
            <a:endParaRPr lang="en-US" sz="2400" dirty="0"/>
          </a:p>
        </p:txBody>
      </p:sp>
      <p:pic>
        <p:nvPicPr>
          <p:cNvPr id="4" name="Content Placeholder 3" descr="Screen Shot 2015-07-29 at 1.32.19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290" t="8456" r="12063" b="35977"/>
          <a:stretch/>
        </p:blipFill>
        <p:spPr>
          <a:xfrm>
            <a:off x="125116" y="1682222"/>
            <a:ext cx="8993768" cy="4075112"/>
          </a:xfrm>
        </p:spPr>
      </p:pic>
      <p:sp>
        <p:nvSpPr>
          <p:cNvPr id="5" name="Right Arrow 4"/>
          <p:cNvSpPr/>
          <p:nvPr/>
        </p:nvSpPr>
        <p:spPr>
          <a:xfrm>
            <a:off x="3471333" y="3757083"/>
            <a:ext cx="677334" cy="39158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5587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This is the page for entering market purchases.  It will be much easier for management purposes if we enter each animal </a:t>
            </a:r>
            <a:br>
              <a:rPr lang="en-US" sz="2400" dirty="0" smtClean="0"/>
            </a:br>
            <a:r>
              <a:rPr lang="en-US" sz="2400" dirty="0" smtClean="0"/>
              <a:t>on an individual line.</a:t>
            </a:r>
            <a:endParaRPr lang="en-US" sz="2400" dirty="0"/>
          </a:p>
        </p:txBody>
      </p:sp>
      <p:pic>
        <p:nvPicPr>
          <p:cNvPr id="4" name="Content Placeholder 3" descr="Screen Shot 2015-07-29 at 1.33.55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548" t="8020" r="12063" b="25107"/>
          <a:stretch/>
        </p:blipFill>
        <p:spPr>
          <a:xfrm>
            <a:off x="190500" y="1703916"/>
            <a:ext cx="8763000" cy="4794571"/>
          </a:xfrm>
        </p:spPr>
      </p:pic>
    </p:spTree>
    <p:extLst>
      <p:ext uri="{BB962C8B-B14F-4D97-AF65-F5344CB8AC3E}">
        <p14:creationId xmlns:p14="http://schemas.microsoft.com/office/powerpoint/2010/main" val="3336992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This is our page after filling it out.  For “Date”, we enter the date of purchase and on “Vendor/Payee” we enter who we made the purchase from.</a:t>
            </a:r>
            <a:endParaRPr lang="en-US" sz="2400" dirty="0"/>
          </a:p>
        </p:txBody>
      </p:sp>
      <p:pic>
        <p:nvPicPr>
          <p:cNvPr id="4" name="Content Placeholder 3" descr="Screen Shot 2015-07-29 at 1.36.41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420" t="7607" r="12063" b="24285"/>
          <a:stretch/>
        </p:blipFill>
        <p:spPr>
          <a:xfrm>
            <a:off x="179918" y="1682750"/>
            <a:ext cx="8837082" cy="4916090"/>
          </a:xfrm>
        </p:spPr>
      </p:pic>
      <p:sp>
        <p:nvSpPr>
          <p:cNvPr id="5" name="Left Arrow 4"/>
          <p:cNvSpPr/>
          <p:nvPr/>
        </p:nvSpPr>
        <p:spPr>
          <a:xfrm>
            <a:off x="6265333" y="3439583"/>
            <a:ext cx="772584" cy="49741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9768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The “Type” will always be “Inventory for Resale” on this page.  “Dollar Amount” is how much we paid for each animal. “# of Head” will need to be “1”.  And finally, the “Total Weight” is the weight of each individual animal.  Click save when you are finished.</a:t>
            </a:r>
            <a:endParaRPr lang="en-US" sz="2400" dirty="0"/>
          </a:p>
        </p:txBody>
      </p:sp>
      <p:pic>
        <p:nvPicPr>
          <p:cNvPr id="4" name="Content Placeholder 3" descr="Screen Shot 2015-07-29 at 1.36.41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420" t="7607" r="12063" b="24285"/>
          <a:stretch/>
        </p:blipFill>
        <p:spPr>
          <a:xfrm>
            <a:off x="179918" y="1682750"/>
            <a:ext cx="8837082" cy="4916090"/>
          </a:xfrm>
        </p:spPr>
      </p:pic>
      <p:sp>
        <p:nvSpPr>
          <p:cNvPr id="5" name="Left Arrow 4"/>
          <p:cNvSpPr/>
          <p:nvPr/>
        </p:nvSpPr>
        <p:spPr>
          <a:xfrm>
            <a:off x="6265333" y="3439583"/>
            <a:ext cx="772584" cy="49741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0298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The Market Manager page will now look like this.</a:t>
            </a:r>
            <a:endParaRPr lang="en-US" sz="3600" dirty="0"/>
          </a:p>
        </p:txBody>
      </p:sp>
      <p:pic>
        <p:nvPicPr>
          <p:cNvPr id="4" name="Content Placeholder 3" descr="Screen Shot 2015-07-29 at 1.41.15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419" t="8225" r="12834" b="35809"/>
          <a:stretch/>
        </p:blipFill>
        <p:spPr>
          <a:xfrm>
            <a:off x="44864" y="1714500"/>
            <a:ext cx="9052446" cy="4180417"/>
          </a:xfrm>
        </p:spPr>
      </p:pic>
    </p:spTree>
    <p:extLst>
      <p:ext uri="{BB962C8B-B14F-4D97-AF65-F5344CB8AC3E}">
        <p14:creationId xmlns:p14="http://schemas.microsoft.com/office/powerpoint/2010/main" val="34646246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TotalTime>
  <Words>872</Words>
  <Application>Microsoft Macintosh PowerPoint</Application>
  <PresentationFormat>On-screen Show (4:3)</PresentationFormat>
  <Paragraphs>33</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Livestock Management</vt:lpstr>
      <vt:lpstr>The bottom of the finance page features “Experience Managers”  with these tools, you can manage both market and breeding animals.  Let’s see a few examples of how you can use these tools.</vt:lpstr>
      <vt:lpstr>Example #1</vt:lpstr>
      <vt:lpstr>For this example, we would begin by clicking on “Market Manager” since steers are considered market animals.</vt:lpstr>
      <vt:lpstr>This is the “Market Manager” screen.  In this example, we would click on “Buy New Animal”.</vt:lpstr>
      <vt:lpstr>This is the page for entering market purchases.  It will be much easier for management purposes if we enter each animal  on an individual line.</vt:lpstr>
      <vt:lpstr>This is our page after filling it out.  For “Date”, we enter the date of purchase and on “Vendor/Payee” we enter who we made the purchase from.</vt:lpstr>
      <vt:lpstr>The “Type” will always be “Inventory for Resale” on this page.  “Dollar Amount” is how much we paid for each animal. “# of Head” will need to be “1”.  And finally, the “Total Weight” is the weight of each individual animal.  Click save when you are finished.</vt:lpstr>
      <vt:lpstr>The Market Manager page will now look like this.</vt:lpstr>
      <vt:lpstr>You can now manage the records of these 3 animals individually.   Let’s look at a couple of examples. </vt:lpstr>
      <vt:lpstr>PowerPoint Presentation</vt:lpstr>
      <vt:lpstr>We will make all this changes in the “Sale Info” column by making the appropriate selection from the drop down box.</vt:lpstr>
      <vt:lpstr>For the first steer, selecting “Death/Loss” from the drop down box will take you to this page.  Simply click “Save and Return”</vt:lpstr>
      <vt:lpstr>For the second steer, choosing “Used at Home” from the drop down box will take you to this page.  Here you will enter the “Fair Market Value” as well as the final weight of the animal.  After filling in the information, click save.</vt:lpstr>
      <vt:lpstr>When managing our heifer, selecting “Transfer to Capital” from the drop down box will bring us to this page.  Once again, we enter the fair market value of the animal, the weight at the time of the transfer, and a description of how we managed the animal. Click save!</vt:lpstr>
      <vt:lpstr>After making this changes, our Market Manager page should look like this.</vt:lpstr>
      <vt:lpstr>Notice that we can also enter the Cash Expense, Non-Cash Entry, and Non-Current Item pages from the Market Livestock Manager page.  These are the same pages that you can access from the Finances homepage.</vt:lpstr>
      <vt:lpstr>This page also has a feature that allows you to review feed entries made in the cash expense page.</vt:lpstr>
      <vt:lpstr>Next, let’s take a look at how we can use the Breeding Herd Manager feature.</vt:lpstr>
      <vt:lpstr>This is the Breeding Livestock Herd manager page of the AET.  Notice that all animals entered from previous examples are listed under “Available Capital Assets”.  We can also enter new purchases from this page.</vt:lpstr>
      <vt:lpstr>You can then “Drag and Drop” individual animals into the appropriate categories on the right hand side of the page.</vt:lpstr>
      <vt:lpstr>You can then select “Manage Breeding Animals” to keep records on individual animals.</vt:lpstr>
      <vt:lpstr>The “Manage Breeding Animals” tab is very similar to the “Manage Market Animals” page.  However, on this page you can also manage off-spring and our only options for “Sale Info” are either selling the animal or death/loss. </vt:lpstr>
      <vt:lpstr>Let’s say that “Heifer” has a calf.</vt:lpstr>
      <vt:lpstr>In order to enter this information, we should select “New Offspring” on the appropriate line.</vt:lpstr>
      <vt:lpstr>Selecting “New Offspring” will take you to this page.  Here you can enter all the appropriate information about offspring from this heifer.  After entering this information, you can then manage the offspring.</vt:lpstr>
      <vt:lpstr>Side Note:  As you can see, when keeping livestock records, it is critical to enter each animal on a different line and give it a separate designation if possible.  This can be a name or a combination of numbers and letters.  Keeping good livestock records hinges on being able to tell which animal is which on paper!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Livestock Management</dc:title>
  <dc:creator>Matthew Whitaker</dc:creator>
  <cp:lastModifiedBy>Matthew Whitaker</cp:lastModifiedBy>
  <cp:revision>6</cp:revision>
  <dcterms:created xsi:type="dcterms:W3CDTF">2015-07-29T17:28:16Z</dcterms:created>
  <dcterms:modified xsi:type="dcterms:W3CDTF">2015-07-29T18:21:41Z</dcterms:modified>
</cp:coreProperties>
</file>